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7772400" cy="6858000"/>
  <p:notesSz cx="77724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44" autoAdjust="0"/>
    <p:restoredTop sz="94660"/>
  </p:normalViewPr>
  <p:slideViewPr>
    <p:cSldViewPr>
      <p:cViewPr>
        <p:scale>
          <a:sx n="71" d="100"/>
          <a:sy n="71" d="100"/>
        </p:scale>
        <p:origin x="1926" y="-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2125980"/>
            <a:ext cx="660654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3840480"/>
            <a:ext cx="544068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577340"/>
            <a:ext cx="3380994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577340"/>
            <a:ext cx="3380994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229350"/>
            <a:ext cx="7772400" cy="0"/>
          </a:xfrm>
          <a:custGeom>
            <a:avLst/>
            <a:gdLst/>
            <a:ahLst/>
            <a:cxnLst/>
            <a:rect l="l" t="t" r="r" b="b"/>
            <a:pathLst>
              <a:path w="7772400">
                <a:moveTo>
                  <a:pt x="0" y="0"/>
                </a:moveTo>
                <a:lnTo>
                  <a:pt x="7772400" y="0"/>
                </a:lnTo>
              </a:path>
            </a:pathLst>
          </a:custGeom>
          <a:ln w="6350">
            <a:solidFill>
              <a:srgbClr val="004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5900" y="446278"/>
            <a:ext cx="3597275" cy="4155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3143" y="1125982"/>
            <a:ext cx="3271520" cy="1706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6377940"/>
            <a:ext cx="2487168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6377940"/>
            <a:ext cx="178765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6377940"/>
            <a:ext cx="178765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2.png"/><Relationship Id="rId10" Type="http://schemas.openxmlformats.org/officeDocument/2006/relationships/image" Target="../media/image15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7.jpg"/><Relationship Id="rId7" Type="http://schemas.openxmlformats.org/officeDocument/2006/relationships/hyperlink" Target="mailto:WoSG.support@clarivate.com" TargetMode="External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user/WoSTraining" TargetMode="External"/><Relationship Id="rId5" Type="http://schemas.openxmlformats.org/officeDocument/2006/relationships/hyperlink" Target="http://clarivate.libguides.com/webofscienceplatform" TargetMode="External"/><Relationship Id="rId4" Type="http://schemas.openxmlformats.org/officeDocument/2006/relationships/hyperlink" Target="http://clarivate.libguides.com/hom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D38D8744-7161-C9E2-20AB-D9EF4E05DF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8930" y="1616347"/>
            <a:ext cx="5304663" cy="2837134"/>
          </a:xfrm>
          <a:prstGeom prst="rect">
            <a:avLst/>
          </a:prstGeom>
        </p:spPr>
      </p:pic>
      <p:sp>
        <p:nvSpPr>
          <p:cNvPr id="2" name="object 2"/>
          <p:cNvSpPr/>
          <p:nvPr/>
        </p:nvSpPr>
        <p:spPr>
          <a:xfrm>
            <a:off x="0" y="6193790"/>
            <a:ext cx="2000250" cy="0"/>
          </a:xfrm>
          <a:custGeom>
            <a:avLst/>
            <a:gdLst/>
            <a:ahLst/>
            <a:cxnLst/>
            <a:rect l="l" t="t" r="r" b="b"/>
            <a:pathLst>
              <a:path w="2000250">
                <a:moveTo>
                  <a:pt x="0" y="0"/>
                </a:moveTo>
                <a:lnTo>
                  <a:pt x="2000250" y="0"/>
                </a:lnTo>
              </a:path>
            </a:pathLst>
          </a:custGeom>
          <a:ln w="6350">
            <a:solidFill>
              <a:srgbClr val="004F9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997075" y="6190615"/>
            <a:ext cx="5775325" cy="234950"/>
            <a:chOff x="1997075" y="6190615"/>
            <a:chExt cx="5775325" cy="234950"/>
          </a:xfrm>
        </p:grpSpPr>
        <p:sp>
          <p:nvSpPr>
            <p:cNvPr id="4" name="object 4"/>
            <p:cNvSpPr/>
            <p:nvPr/>
          </p:nvSpPr>
          <p:spPr>
            <a:xfrm>
              <a:off x="2000250" y="6422390"/>
              <a:ext cx="5772150" cy="0"/>
            </a:xfrm>
            <a:custGeom>
              <a:avLst/>
              <a:gdLst/>
              <a:ahLst/>
              <a:cxnLst/>
              <a:rect l="l" t="t" r="r" b="b"/>
              <a:pathLst>
                <a:path w="5772150">
                  <a:moveTo>
                    <a:pt x="0" y="0"/>
                  </a:moveTo>
                  <a:lnTo>
                    <a:pt x="5772150" y="0"/>
                  </a:lnTo>
                </a:path>
              </a:pathLst>
            </a:custGeom>
            <a:ln w="6350">
              <a:solidFill>
                <a:srgbClr val="004F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00250" y="6190615"/>
              <a:ext cx="0" cy="234315"/>
            </a:xfrm>
            <a:custGeom>
              <a:avLst/>
              <a:gdLst/>
              <a:ahLst/>
              <a:cxnLst/>
              <a:rect l="l" t="t" r="r" b="b"/>
              <a:pathLst>
                <a:path h="234314">
                  <a:moveTo>
                    <a:pt x="0" y="0"/>
                  </a:moveTo>
                  <a:lnTo>
                    <a:pt x="0" y="234315"/>
                  </a:lnTo>
                </a:path>
              </a:pathLst>
            </a:custGeom>
            <a:ln w="6350">
              <a:solidFill>
                <a:srgbClr val="004F9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574163" y="6150051"/>
            <a:ext cx="489584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45" dirty="0">
                <a:solidFill>
                  <a:srgbClr val="6F2F9F"/>
                </a:solidFill>
                <a:latin typeface="Carlito"/>
                <a:cs typeface="Carlito"/>
              </a:rPr>
              <a:t>PESQUISE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64763" y="6150051"/>
            <a:ext cx="4972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55" dirty="0">
                <a:solidFill>
                  <a:srgbClr val="6F2F9F"/>
                </a:solidFill>
                <a:latin typeface="Carlito"/>
                <a:cs typeface="Carlito"/>
              </a:rPr>
              <a:t>NAVEGUE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03445" y="6150051"/>
            <a:ext cx="34607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6F2F9F"/>
                </a:solidFill>
                <a:latin typeface="Carlito"/>
                <a:cs typeface="Carlito"/>
              </a:rPr>
              <a:t>REFINE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34990" y="6157671"/>
            <a:ext cx="67056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45" dirty="0">
                <a:solidFill>
                  <a:srgbClr val="6F2F9F"/>
                </a:solidFill>
                <a:latin typeface="Carlito"/>
                <a:cs typeface="Carlito"/>
              </a:rPr>
              <a:t>PERSONALIZE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75780" y="6148527"/>
            <a:ext cx="31877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45" dirty="0">
                <a:solidFill>
                  <a:srgbClr val="6F2F9F"/>
                </a:solidFill>
                <a:latin typeface="Carlito"/>
                <a:cs typeface="Carlito"/>
              </a:rPr>
              <a:t>SALVE</a:t>
            </a:r>
            <a:endParaRPr sz="800">
              <a:latin typeface="Carlito"/>
              <a:cs typeface="Carlito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629025" y="4747895"/>
            <a:ext cx="3416300" cy="1219835"/>
            <a:chOff x="3629025" y="4747895"/>
            <a:chExt cx="3416300" cy="1219835"/>
          </a:xfrm>
        </p:grpSpPr>
        <p:sp>
          <p:nvSpPr>
            <p:cNvPr id="12" name="object 12"/>
            <p:cNvSpPr/>
            <p:nvPr/>
          </p:nvSpPr>
          <p:spPr>
            <a:xfrm>
              <a:off x="3638550" y="4757420"/>
              <a:ext cx="3397250" cy="1200785"/>
            </a:xfrm>
            <a:custGeom>
              <a:avLst/>
              <a:gdLst/>
              <a:ahLst/>
              <a:cxnLst/>
              <a:rect l="l" t="t" r="r" b="b"/>
              <a:pathLst>
                <a:path w="3397250" h="1200785">
                  <a:moveTo>
                    <a:pt x="0" y="1200784"/>
                  </a:moveTo>
                  <a:lnTo>
                    <a:pt x="3397250" y="1200784"/>
                  </a:lnTo>
                  <a:lnTo>
                    <a:pt x="3397250" y="0"/>
                  </a:lnTo>
                  <a:lnTo>
                    <a:pt x="0" y="0"/>
                  </a:lnTo>
                  <a:lnTo>
                    <a:pt x="0" y="1200784"/>
                  </a:lnTo>
                  <a:close/>
                </a:path>
              </a:pathLst>
            </a:custGeom>
            <a:ln w="19049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315585" y="4811395"/>
              <a:ext cx="0" cy="1092835"/>
            </a:xfrm>
            <a:custGeom>
              <a:avLst/>
              <a:gdLst/>
              <a:ahLst/>
              <a:cxnLst/>
              <a:rect l="l" t="t" r="r" b="b"/>
              <a:pathLst>
                <a:path h="1092835">
                  <a:moveTo>
                    <a:pt x="0" y="0"/>
                  </a:moveTo>
                  <a:lnTo>
                    <a:pt x="0" y="1092834"/>
                  </a:lnTo>
                </a:path>
              </a:pathLst>
            </a:custGeom>
            <a:ln w="19050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34112" y="995527"/>
            <a:ext cx="7547609" cy="2814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 marR="68580" algn="just">
              <a:lnSpc>
                <a:spcPct val="117100"/>
              </a:lnSpc>
              <a:spcBef>
                <a:spcPts val="100"/>
              </a:spcBef>
            </a:pP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1" dirty="0">
                <a:solidFill>
                  <a:srgbClr val="221F1F"/>
                </a:solidFill>
                <a:latin typeface="Carlito"/>
                <a:cs typeface="Carlito"/>
              </a:rPr>
              <a:t>Derwent</a:t>
            </a:r>
            <a:r>
              <a:rPr sz="800" b="1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1" dirty="0">
                <a:solidFill>
                  <a:srgbClr val="221F1F"/>
                </a:solidFill>
                <a:latin typeface="Carlito"/>
                <a:cs typeface="Carlito"/>
              </a:rPr>
              <a:t>Innovations</a:t>
            </a:r>
            <a:r>
              <a:rPr sz="800" b="1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1" dirty="0">
                <a:solidFill>
                  <a:srgbClr val="221F1F"/>
                </a:solidFill>
                <a:latin typeface="Carlito"/>
                <a:cs typeface="Carlito"/>
              </a:rPr>
              <a:t>Index</a:t>
            </a:r>
            <a:r>
              <a:rPr sz="800" b="1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é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ferramenta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mais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abrangente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na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cobertura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análise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1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patentes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globais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que</a:t>
            </a:r>
            <a:r>
              <a:rPr sz="800" spc="-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combina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Derwent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World</a:t>
            </a:r>
            <a:r>
              <a:rPr sz="800" spc="-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Patents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Index,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Patents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Citation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0" dirty="0">
                <a:solidFill>
                  <a:srgbClr val="221F1F"/>
                </a:solidFill>
                <a:latin typeface="Carlito"/>
                <a:cs typeface="Carlito"/>
              </a:rPr>
              <a:t>Index</a:t>
            </a:r>
            <a:r>
              <a:rPr sz="600" spc="-30" baseline="41666" dirty="0">
                <a:solidFill>
                  <a:srgbClr val="221F1F"/>
                </a:solidFill>
                <a:latin typeface="Carlito"/>
                <a:cs typeface="Carlito"/>
              </a:rPr>
              <a:t>TM</a:t>
            </a:r>
            <a:r>
              <a:rPr sz="600" baseline="41666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5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Chemistry</a:t>
            </a:r>
            <a:r>
              <a:rPr sz="800" spc="2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Resource</a:t>
            </a:r>
            <a:r>
              <a:rPr sz="800" spc="2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(assinatura</a:t>
            </a:r>
            <a:r>
              <a:rPr sz="800" spc="2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separada</a:t>
            </a:r>
            <a:r>
              <a:rPr sz="800" spc="2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necessária),</a:t>
            </a:r>
            <a:r>
              <a:rPr sz="800" spc="2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um</a:t>
            </a:r>
            <a:r>
              <a:rPr sz="800" spc="2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banco</a:t>
            </a:r>
            <a:r>
              <a:rPr sz="800" spc="21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2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dados</a:t>
            </a:r>
            <a:r>
              <a:rPr sz="800" spc="229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2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estrutura</a:t>
            </a:r>
            <a:r>
              <a:rPr sz="800" spc="2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química</a:t>
            </a:r>
            <a:r>
              <a:rPr sz="800" spc="2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que</a:t>
            </a:r>
            <a:r>
              <a:rPr sz="800" spc="2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pode</a:t>
            </a:r>
            <a:r>
              <a:rPr sz="800" spc="21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ser</a:t>
            </a:r>
            <a:r>
              <a:rPr sz="800" spc="2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usado</a:t>
            </a:r>
            <a:r>
              <a:rPr sz="800" spc="21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2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localizar</a:t>
            </a:r>
            <a:r>
              <a:rPr sz="800" spc="21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patentes</a:t>
            </a:r>
            <a:r>
              <a:rPr sz="800" spc="229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contendo</a:t>
            </a:r>
            <a:r>
              <a:rPr sz="800" spc="2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informações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químicas.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Derwent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Innovations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Index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é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atualizado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semanalmente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contém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mais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1" spc="10" dirty="0">
                <a:solidFill>
                  <a:srgbClr val="221F1F"/>
                </a:solidFill>
                <a:latin typeface="Carlito"/>
                <a:cs typeface="Carlito"/>
              </a:rPr>
              <a:t>80</a:t>
            </a:r>
            <a:r>
              <a:rPr sz="800" b="1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1" spc="10" dirty="0">
                <a:solidFill>
                  <a:srgbClr val="221F1F"/>
                </a:solidFill>
                <a:latin typeface="Carlito"/>
                <a:cs typeface="Carlito"/>
              </a:rPr>
              <a:t>milhões</a:t>
            </a:r>
            <a:r>
              <a:rPr sz="800" b="1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invenções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práticas,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desde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1963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até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dias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hoje.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As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informações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5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patentes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são</a:t>
            </a:r>
            <a:r>
              <a:rPr sz="800" spc="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coletadas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com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1" spc="10" dirty="0">
                <a:solidFill>
                  <a:srgbClr val="221F1F"/>
                </a:solidFill>
                <a:latin typeface="Carlito"/>
                <a:cs typeface="Carlito"/>
              </a:rPr>
              <a:t>59</a:t>
            </a:r>
            <a:r>
              <a:rPr sz="800" b="1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1" spc="10" dirty="0">
                <a:solidFill>
                  <a:srgbClr val="221F1F"/>
                </a:solidFill>
                <a:latin typeface="Carlito"/>
                <a:cs typeface="Carlito"/>
              </a:rPr>
              <a:t>autoridades</a:t>
            </a:r>
            <a:r>
              <a:rPr sz="800" b="1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1" spc="10" dirty="0">
                <a:solidFill>
                  <a:srgbClr val="221F1F"/>
                </a:solidFill>
                <a:latin typeface="Carlito"/>
                <a:cs typeface="Carlito"/>
              </a:rPr>
              <a:t>emissoras</a:t>
            </a:r>
            <a:r>
              <a:rPr sz="800" b="1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1" spc="1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b="1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1" spc="10" dirty="0">
                <a:solidFill>
                  <a:srgbClr val="221F1F"/>
                </a:solidFill>
                <a:latin typeface="Carlito"/>
                <a:cs typeface="Carlito"/>
              </a:rPr>
              <a:t>patente</a:t>
            </a:r>
            <a:r>
              <a:rPr sz="800" b="1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em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todo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mundo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são classificadas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em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três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categorias: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Química,</a:t>
            </a:r>
            <a:r>
              <a:rPr sz="800" spc="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Engenharia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Elétrico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1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Eletrônica.</a:t>
            </a:r>
            <a:endParaRPr sz="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800" dirty="0">
              <a:latin typeface="Carlito"/>
              <a:cs typeface="Carlito"/>
            </a:endParaRPr>
          </a:p>
          <a:p>
            <a:pPr marL="313690">
              <a:lnSpc>
                <a:spcPct val="100000"/>
              </a:lnSpc>
            </a:pPr>
            <a:r>
              <a:rPr sz="1000" b="1" spc="-10" dirty="0">
                <a:solidFill>
                  <a:srgbClr val="0083C9"/>
                </a:solidFill>
                <a:latin typeface="Carlito"/>
                <a:cs typeface="Carlito"/>
              </a:rPr>
              <a:t>Pesquise</a:t>
            </a:r>
            <a:endParaRPr sz="1000" dirty="0">
              <a:latin typeface="Carlito"/>
              <a:cs typeface="Carlito"/>
            </a:endParaRPr>
          </a:p>
          <a:p>
            <a:pPr marL="158115" marR="5060315" algn="just">
              <a:lnSpc>
                <a:spcPct val="101800"/>
              </a:lnSpc>
              <a:spcBef>
                <a:spcPts val="975"/>
              </a:spcBef>
            </a:pP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Pesquise</a:t>
            </a:r>
            <a:r>
              <a:rPr sz="800" spc="3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por</a:t>
            </a:r>
            <a:r>
              <a:rPr sz="800" spc="3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Tópico</a:t>
            </a:r>
            <a:r>
              <a:rPr sz="800" spc="3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(assunto),</a:t>
            </a:r>
            <a:r>
              <a:rPr sz="800" spc="3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Título</a:t>
            </a:r>
            <a:r>
              <a:rPr sz="800" spc="31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3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Patente,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Inventor,</a:t>
            </a:r>
            <a:r>
              <a:rPr sz="800" spc="2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Depositante,</a:t>
            </a:r>
            <a:r>
              <a:rPr sz="800" spc="2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Número</a:t>
            </a:r>
            <a:r>
              <a:rPr sz="800" spc="2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2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Patente,</a:t>
            </a:r>
            <a:r>
              <a:rPr sz="800" spc="2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Código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IPC</a:t>
            </a:r>
            <a:r>
              <a:rPr sz="800" spc="2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(Classificação</a:t>
            </a:r>
            <a:r>
              <a:rPr sz="800" spc="2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Internacional</a:t>
            </a:r>
            <a:r>
              <a:rPr sz="800" spc="2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2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Patente),</a:t>
            </a:r>
            <a:r>
              <a:rPr sz="800" spc="2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Código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Classe</a:t>
            </a:r>
            <a:r>
              <a:rPr sz="800" spc="1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no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Derwent,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Código</a:t>
            </a:r>
            <a:r>
              <a:rPr sz="800" spc="1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Manual</a:t>
            </a:r>
            <a:r>
              <a:rPr sz="800" spc="1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no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Derwent</a:t>
            </a:r>
            <a:r>
              <a:rPr sz="800" spc="1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5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Número</a:t>
            </a:r>
            <a:r>
              <a:rPr sz="800" spc="3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3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Acesso</a:t>
            </a:r>
            <a:r>
              <a:rPr sz="800" spc="3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Primário</a:t>
            </a:r>
            <a:r>
              <a:rPr sz="800" spc="3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no</a:t>
            </a:r>
            <a:r>
              <a:rPr sz="800" spc="3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Derwent,</a:t>
            </a:r>
            <a:r>
              <a:rPr sz="800" spc="3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dentre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outros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campos.</a:t>
            </a:r>
            <a:endParaRPr sz="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800" dirty="0">
              <a:latin typeface="Carlito"/>
              <a:cs typeface="Carlito"/>
            </a:endParaRPr>
          </a:p>
          <a:p>
            <a:pPr marL="158115" marR="5060315" algn="just">
              <a:lnSpc>
                <a:spcPct val="101699"/>
              </a:lnSpc>
            </a:pP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Ajustes</a:t>
            </a:r>
            <a:r>
              <a:rPr sz="800" spc="2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2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pesquisa</a:t>
            </a:r>
            <a:r>
              <a:rPr sz="800" spc="2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estão</a:t>
            </a:r>
            <a:r>
              <a:rPr sz="800" spc="2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disponíveis</a:t>
            </a:r>
            <a:r>
              <a:rPr sz="800" spc="2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no</a:t>
            </a:r>
            <a:r>
              <a:rPr sz="800" spc="2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IPC,</a:t>
            </a:r>
            <a:r>
              <a:rPr sz="800" spc="2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5" dirty="0">
                <a:solidFill>
                  <a:srgbClr val="221F1F"/>
                </a:solidFill>
                <a:latin typeface="Carlito"/>
                <a:cs typeface="Carlito"/>
              </a:rPr>
              <a:t>nos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Códigos</a:t>
            </a:r>
            <a:r>
              <a:rPr sz="800" spc="2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Manuais</a:t>
            </a:r>
            <a:r>
              <a:rPr sz="800" spc="2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2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nos</a:t>
            </a:r>
            <a:r>
              <a:rPr sz="800" spc="2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Códigos</a:t>
            </a:r>
            <a:r>
              <a:rPr sz="800" spc="2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25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Classe.</a:t>
            </a:r>
            <a:r>
              <a:rPr sz="800" spc="2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Com</a:t>
            </a:r>
            <a:r>
              <a:rPr sz="800" spc="2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50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Chemistry</a:t>
            </a:r>
            <a:r>
              <a:rPr sz="800" spc="370" dirty="0">
                <a:solidFill>
                  <a:srgbClr val="221F1F"/>
                </a:solidFill>
                <a:latin typeface="Carlito"/>
                <a:cs typeface="Carlito"/>
              </a:rPr>
              <a:t>  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Resource</a:t>
            </a:r>
            <a:r>
              <a:rPr sz="800" spc="370" dirty="0">
                <a:solidFill>
                  <a:srgbClr val="221F1F"/>
                </a:solidFill>
                <a:latin typeface="Carlito"/>
                <a:cs typeface="Carlito"/>
              </a:rPr>
              <a:t>  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(assinatura</a:t>
            </a:r>
            <a:r>
              <a:rPr sz="800" spc="370" dirty="0">
                <a:solidFill>
                  <a:srgbClr val="221F1F"/>
                </a:solidFill>
                <a:latin typeface="Carlito"/>
                <a:cs typeface="Carlito"/>
              </a:rPr>
              <a:t>  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separada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necessária),</a:t>
            </a:r>
            <a:r>
              <a:rPr sz="800" spc="2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você</a:t>
            </a:r>
            <a:r>
              <a:rPr sz="800" spc="2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pode</a:t>
            </a:r>
            <a:r>
              <a:rPr sz="800" spc="2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pesquisar</a:t>
            </a:r>
            <a:r>
              <a:rPr sz="800" spc="2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todos</a:t>
            </a:r>
            <a:r>
              <a:rPr sz="800" spc="25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2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campos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acima,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além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do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Número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Índice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Anel,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Número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3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Chemistry</a:t>
            </a:r>
            <a:r>
              <a:rPr sz="800" spc="3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Resource,</a:t>
            </a:r>
            <a:r>
              <a:rPr sz="800" spc="3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3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Número</a:t>
            </a:r>
            <a:r>
              <a:rPr sz="800" spc="3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3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Composto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DWPI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Número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Registro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0" dirty="0">
                <a:solidFill>
                  <a:srgbClr val="221F1F"/>
                </a:solidFill>
                <a:latin typeface="Carlito"/>
                <a:cs typeface="Carlito"/>
              </a:rPr>
              <a:t>DWPI.</a:t>
            </a:r>
            <a:endParaRPr sz="800" dirty="0">
              <a:latin typeface="Carlito"/>
              <a:cs typeface="Carli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79908" y="3915536"/>
            <a:ext cx="2256155" cy="64325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01600"/>
              </a:lnSpc>
              <a:spcBef>
                <a:spcPts val="85"/>
              </a:spcBef>
            </a:pP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Como</a:t>
            </a:r>
            <a:r>
              <a:rPr sz="800" spc="2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na</a:t>
            </a:r>
            <a:r>
              <a:rPr sz="800" spc="3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maioria</a:t>
            </a:r>
            <a:r>
              <a:rPr sz="800" spc="2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dos</a:t>
            </a:r>
            <a:r>
              <a:rPr sz="800" spc="3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mecanismos</a:t>
            </a:r>
            <a:r>
              <a:rPr sz="800" spc="3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3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pesquisa,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todas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as</a:t>
            </a:r>
            <a:r>
              <a:rPr sz="800" spc="1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palavras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digitadas</a:t>
            </a:r>
            <a:r>
              <a:rPr sz="800" spc="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serão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pesquisadas.</a:t>
            </a:r>
            <a:r>
              <a:rPr sz="800" spc="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0" dirty="0">
                <a:solidFill>
                  <a:srgbClr val="221F1F"/>
                </a:solidFill>
                <a:latin typeface="Carlito"/>
                <a:cs typeface="Carlito"/>
              </a:rPr>
              <a:t>Elas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podem</a:t>
            </a:r>
            <a:r>
              <a:rPr sz="800" spc="200" dirty="0">
                <a:solidFill>
                  <a:srgbClr val="221F1F"/>
                </a:solidFill>
                <a:latin typeface="Carlito"/>
                <a:cs typeface="Carlito"/>
              </a:rPr>
              <a:t> 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ou</a:t>
            </a:r>
            <a:r>
              <a:rPr sz="800" spc="195" dirty="0">
                <a:solidFill>
                  <a:srgbClr val="221F1F"/>
                </a:solidFill>
                <a:latin typeface="Carlito"/>
                <a:cs typeface="Carlito"/>
              </a:rPr>
              <a:t> 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não</a:t>
            </a:r>
            <a:r>
              <a:rPr sz="800" spc="200" dirty="0">
                <a:solidFill>
                  <a:srgbClr val="221F1F"/>
                </a:solidFill>
                <a:latin typeface="Carlito"/>
                <a:cs typeface="Carlito"/>
              </a:rPr>
              <a:t> 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estar</a:t>
            </a:r>
            <a:r>
              <a:rPr sz="800" spc="195" dirty="0">
                <a:solidFill>
                  <a:srgbClr val="221F1F"/>
                </a:solidFill>
                <a:latin typeface="Carlito"/>
                <a:cs typeface="Carlito"/>
              </a:rPr>
              <a:t> 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juntas</a:t>
            </a:r>
            <a:r>
              <a:rPr sz="800" spc="200" dirty="0">
                <a:solidFill>
                  <a:srgbClr val="221F1F"/>
                </a:solidFill>
                <a:latin typeface="Carlito"/>
                <a:cs typeface="Carlito"/>
              </a:rPr>
              <a:t> 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nos</a:t>
            </a:r>
            <a:r>
              <a:rPr sz="800" spc="200" dirty="0">
                <a:solidFill>
                  <a:srgbClr val="221F1F"/>
                </a:solidFill>
                <a:latin typeface="Carlito"/>
                <a:cs typeface="Carlito"/>
              </a:rPr>
              <a:t> 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resultados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encontrados.</a:t>
            </a:r>
            <a:r>
              <a:rPr sz="800" spc="1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1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localizar</a:t>
            </a:r>
            <a:r>
              <a:rPr sz="800" spc="1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spc="1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frase</a:t>
            </a:r>
            <a:r>
              <a:rPr sz="800" spc="1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exata,</a:t>
            </a:r>
            <a:r>
              <a:rPr sz="800" spc="1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coloque-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entre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aspas.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76859" y="4825365"/>
            <a:ext cx="3011170" cy="10477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75"/>
              </a:spcBef>
            </a:pP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Mais</a:t>
            </a:r>
            <a:r>
              <a:rPr sz="1100" b="1" spc="7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de</a:t>
            </a:r>
            <a:r>
              <a:rPr sz="1100" b="1" spc="7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82.8</a:t>
            </a:r>
            <a:r>
              <a:rPr sz="1100" b="1" spc="9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milhões</a:t>
            </a:r>
            <a:r>
              <a:rPr sz="1100" b="1" spc="6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documentos</a:t>
            </a:r>
            <a:r>
              <a:rPr sz="1100" b="1" spc="8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de</a:t>
            </a:r>
            <a:r>
              <a:rPr sz="1100" b="1" spc="8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-10" dirty="0">
                <a:solidFill>
                  <a:srgbClr val="6F2F9F"/>
                </a:solidFill>
                <a:latin typeface="Carlito"/>
                <a:cs typeface="Carlito"/>
              </a:rPr>
              <a:t>patentes</a:t>
            </a:r>
            <a:r>
              <a:rPr sz="1100" b="1" spc="50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10" dirty="0">
                <a:solidFill>
                  <a:srgbClr val="6F2F9F"/>
                </a:solidFill>
                <a:latin typeface="Carlito"/>
                <a:cs typeface="Carlito"/>
              </a:rPr>
              <a:t>59</a:t>
            </a:r>
            <a:r>
              <a:rPr sz="1100" b="1" spc="12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10" dirty="0">
                <a:solidFill>
                  <a:srgbClr val="6F2F9F"/>
                </a:solidFill>
                <a:latin typeface="Carlito"/>
                <a:cs typeface="Carlito"/>
              </a:rPr>
              <a:t>escritórios</a:t>
            </a:r>
            <a:r>
              <a:rPr sz="1100" b="1" spc="12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10" dirty="0">
                <a:solidFill>
                  <a:srgbClr val="6F2F9F"/>
                </a:solidFill>
                <a:latin typeface="Carlito"/>
                <a:cs typeface="Carlito"/>
              </a:rPr>
              <a:t>emissões</a:t>
            </a:r>
            <a:r>
              <a:rPr sz="1100" b="1" spc="12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10" dirty="0">
                <a:solidFill>
                  <a:srgbClr val="6F2F9F"/>
                </a:solidFill>
                <a:latin typeface="Carlito"/>
                <a:cs typeface="Carlito"/>
              </a:rPr>
              <a:t>de</a:t>
            </a:r>
            <a:r>
              <a:rPr sz="1100" b="1" spc="13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10" dirty="0">
                <a:solidFill>
                  <a:srgbClr val="6F2F9F"/>
                </a:solidFill>
                <a:latin typeface="Carlito"/>
                <a:cs typeface="Carlito"/>
              </a:rPr>
              <a:t>patentes</a:t>
            </a:r>
            <a:r>
              <a:rPr sz="1100" b="1" spc="14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10" dirty="0">
                <a:solidFill>
                  <a:srgbClr val="6F2F9F"/>
                </a:solidFill>
                <a:latin typeface="Carlito"/>
                <a:cs typeface="Carlito"/>
              </a:rPr>
              <a:t>pelo</a:t>
            </a:r>
            <a:r>
              <a:rPr sz="1100" b="1" spc="12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-20" dirty="0">
                <a:solidFill>
                  <a:srgbClr val="6F2F9F"/>
                </a:solidFill>
                <a:latin typeface="Carlito"/>
                <a:cs typeface="Carlito"/>
              </a:rPr>
              <a:t>mundo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6</a:t>
            </a:r>
            <a:r>
              <a:rPr sz="1100" b="1" spc="6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milhões</a:t>
            </a:r>
            <a:r>
              <a:rPr sz="1100" b="1" spc="8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de</a:t>
            </a:r>
            <a:r>
              <a:rPr sz="1100" b="1" spc="7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patentes</a:t>
            </a:r>
            <a:r>
              <a:rPr sz="1100" b="1" spc="6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adicionadas</a:t>
            </a:r>
            <a:r>
              <a:rPr sz="1100" b="1" spc="55" dirty="0">
                <a:solidFill>
                  <a:srgbClr val="6F2F9F"/>
                </a:solidFill>
                <a:latin typeface="Carlito"/>
                <a:cs typeface="Carlito"/>
              </a:rPr>
              <a:t> em</a:t>
            </a:r>
            <a:r>
              <a:rPr sz="1100" b="1" spc="7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-20" dirty="0">
                <a:solidFill>
                  <a:srgbClr val="6F2F9F"/>
                </a:solidFill>
                <a:latin typeface="Carlito"/>
                <a:cs typeface="Carlito"/>
              </a:rPr>
              <a:t>2019 </a:t>
            </a:r>
            <a:r>
              <a:rPr sz="1100" b="1" spc="10" dirty="0">
                <a:solidFill>
                  <a:srgbClr val="6F2F9F"/>
                </a:solidFill>
                <a:latin typeface="Carlito"/>
                <a:cs typeface="Carlito"/>
              </a:rPr>
              <a:t>Conteúdo</a:t>
            </a:r>
            <a:r>
              <a:rPr sz="1100" b="1" spc="19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10" dirty="0">
                <a:solidFill>
                  <a:srgbClr val="6F2F9F"/>
                </a:solidFill>
                <a:latin typeface="Carlito"/>
                <a:cs typeface="Carlito"/>
              </a:rPr>
              <a:t>desde</a:t>
            </a:r>
            <a:r>
              <a:rPr sz="1100" b="1" spc="20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-20" dirty="0">
                <a:solidFill>
                  <a:srgbClr val="6F2F9F"/>
                </a:solidFill>
                <a:latin typeface="Carlito"/>
                <a:cs typeface="Carlito"/>
              </a:rPr>
              <a:t>1963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100" b="1" spc="10" dirty="0">
                <a:solidFill>
                  <a:srgbClr val="6F2F9F"/>
                </a:solidFill>
                <a:latin typeface="Carlito"/>
                <a:cs typeface="Carlito"/>
              </a:rPr>
              <a:t>Atualizado</a:t>
            </a:r>
            <a:r>
              <a:rPr sz="1100" b="1" spc="20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-10" dirty="0">
                <a:solidFill>
                  <a:srgbClr val="6F2F9F"/>
                </a:solidFill>
                <a:latin typeface="Carlito"/>
                <a:cs typeface="Carlito"/>
              </a:rPr>
              <a:t>semanalmente</a:t>
            </a:r>
            <a:endParaRPr sz="1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Conteúdo</a:t>
            </a:r>
            <a:r>
              <a:rPr sz="1100" b="1" spc="7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e</a:t>
            </a:r>
            <a:r>
              <a:rPr sz="1100" b="1" spc="8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informações</a:t>
            </a:r>
            <a:r>
              <a:rPr sz="1100" b="1" spc="7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20" dirty="0">
                <a:solidFill>
                  <a:srgbClr val="6F2F9F"/>
                </a:solidFill>
                <a:latin typeface="Carlito"/>
                <a:cs typeface="Carlito"/>
              </a:rPr>
              <a:t>chave</a:t>
            </a:r>
            <a:r>
              <a:rPr sz="1100" b="1" spc="8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55" dirty="0">
                <a:solidFill>
                  <a:srgbClr val="6F2F9F"/>
                </a:solidFill>
                <a:latin typeface="Carlito"/>
                <a:cs typeface="Carlito"/>
              </a:rPr>
              <a:t>em</a:t>
            </a:r>
            <a:r>
              <a:rPr sz="1100" b="1" spc="8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100" b="1" spc="-10" dirty="0">
                <a:solidFill>
                  <a:srgbClr val="6F2F9F"/>
                </a:solidFill>
                <a:latin typeface="Carlito"/>
                <a:cs typeface="Carlito"/>
              </a:rPr>
              <a:t>inglês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97604" y="4774158"/>
            <a:ext cx="1511935" cy="91630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800" b="1" spc="60" dirty="0">
                <a:solidFill>
                  <a:srgbClr val="0083C9"/>
                </a:solidFill>
                <a:latin typeface="Carlito"/>
                <a:cs typeface="Carlito"/>
              </a:rPr>
              <a:t>OPERADORES</a:t>
            </a:r>
            <a:r>
              <a:rPr sz="800" b="1" spc="5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800" b="1" spc="65" dirty="0">
                <a:solidFill>
                  <a:srgbClr val="0083C9"/>
                </a:solidFill>
                <a:latin typeface="Carlito"/>
                <a:cs typeface="Carlito"/>
              </a:rPr>
              <a:t>DE</a:t>
            </a:r>
            <a:r>
              <a:rPr sz="800" b="1" spc="-4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800" b="1" spc="45" dirty="0">
                <a:solidFill>
                  <a:srgbClr val="0083C9"/>
                </a:solidFill>
                <a:latin typeface="Carlito"/>
                <a:cs typeface="Carlito"/>
              </a:rPr>
              <a:t>PESQUISA</a:t>
            </a:r>
            <a:endParaRPr sz="800">
              <a:latin typeface="Carlito"/>
              <a:cs typeface="Carlito"/>
            </a:endParaRPr>
          </a:p>
          <a:p>
            <a:pPr marL="12700" marR="5080">
              <a:lnSpc>
                <a:spcPct val="103600"/>
              </a:lnSpc>
              <a:spcBef>
                <a:spcPts val="25"/>
              </a:spcBef>
            </a:pP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Pesquise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usando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AND,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OR,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NOT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e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SAME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criar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instruções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pesquisa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lógicas.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Coloque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operadores</a:t>
            </a:r>
            <a:r>
              <a:rPr sz="800" spc="1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pesquisa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0" dirty="0">
                <a:solidFill>
                  <a:srgbClr val="221F1F"/>
                </a:solidFill>
                <a:latin typeface="Carlito"/>
                <a:cs typeface="Carlito"/>
              </a:rPr>
              <a:t>entre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parênteses.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Pesquise</a:t>
            </a:r>
            <a:r>
              <a:rPr sz="800" spc="1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frases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exatas</a:t>
            </a:r>
            <a:r>
              <a:rPr sz="800" spc="1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ou</a:t>
            </a:r>
            <a:r>
              <a:rPr sz="800" spc="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truncadas</a:t>
            </a:r>
            <a:r>
              <a:rPr sz="800" spc="1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entre</a:t>
            </a:r>
            <a:r>
              <a:rPr sz="80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aspas.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439917" y="4788789"/>
            <a:ext cx="1505585" cy="529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60" dirty="0">
                <a:solidFill>
                  <a:srgbClr val="0083C9"/>
                </a:solidFill>
                <a:latin typeface="Carlito"/>
                <a:cs typeface="Carlito"/>
              </a:rPr>
              <a:t>SÍMBOLOS</a:t>
            </a:r>
            <a:r>
              <a:rPr sz="800" b="1" spc="3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800" b="1" spc="65" dirty="0">
                <a:solidFill>
                  <a:srgbClr val="0083C9"/>
                </a:solidFill>
                <a:latin typeface="Carlito"/>
                <a:cs typeface="Carlito"/>
              </a:rPr>
              <a:t>DE</a:t>
            </a:r>
            <a:r>
              <a:rPr sz="800" b="1" spc="3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800" b="1" spc="55" dirty="0">
                <a:solidFill>
                  <a:srgbClr val="0083C9"/>
                </a:solidFill>
                <a:latin typeface="Carlito"/>
                <a:cs typeface="Carlito"/>
              </a:rPr>
              <a:t>TRUNCAMENTO</a:t>
            </a:r>
            <a:endParaRPr sz="800">
              <a:latin typeface="Carlito"/>
              <a:cs typeface="Carlito"/>
            </a:endParaRPr>
          </a:p>
          <a:p>
            <a:pPr marL="12700" marR="246379">
              <a:lnSpc>
                <a:spcPct val="103899"/>
              </a:lnSpc>
              <a:spcBef>
                <a:spcPts val="15"/>
              </a:spcBef>
            </a:pP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Use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truncamento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para recuperar</a:t>
            </a:r>
            <a:r>
              <a:rPr sz="800" spc="1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plurais</a:t>
            </a:r>
            <a:r>
              <a:rPr sz="80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grafias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variantes.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439917" y="5423153"/>
            <a:ext cx="1514475" cy="40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*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=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zero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muitos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caracteres</a:t>
            </a:r>
            <a:endParaRPr sz="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?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=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um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caractere</a:t>
            </a:r>
            <a:endParaRPr sz="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$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=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zero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ou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um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caractere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228600"/>
            <a:ext cx="7772400" cy="685800"/>
          </a:xfrm>
          <a:custGeom>
            <a:avLst/>
            <a:gdLst/>
            <a:ahLst/>
            <a:cxnLst/>
            <a:rect l="l" t="t" r="r" b="b"/>
            <a:pathLst>
              <a:path w="7772400" h="685800">
                <a:moveTo>
                  <a:pt x="7772400" y="0"/>
                </a:moveTo>
                <a:lnTo>
                  <a:pt x="0" y="0"/>
                </a:lnTo>
                <a:lnTo>
                  <a:pt x="0" y="685800"/>
                </a:lnTo>
                <a:lnTo>
                  <a:pt x="7772400" y="685800"/>
                </a:lnTo>
                <a:lnTo>
                  <a:pt x="7772400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2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Derwent</a:t>
            </a:r>
            <a:r>
              <a:rPr spc="-195" dirty="0"/>
              <a:t> </a:t>
            </a:r>
            <a:r>
              <a:rPr spc="-20" dirty="0"/>
              <a:t>Innovations</a:t>
            </a:r>
            <a:r>
              <a:rPr spc="-195" dirty="0"/>
              <a:t> </a:t>
            </a:r>
            <a:r>
              <a:rPr spc="-10" dirty="0"/>
              <a:t>Index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5474970" y="583438"/>
            <a:ext cx="21443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Guia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de</a:t>
            </a:r>
            <a:r>
              <a:rPr sz="1400" spc="-1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Referência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Rápido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747645" y="3015396"/>
            <a:ext cx="1065530" cy="3016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10795" rIns="0" bIns="0" rtlCol="0">
            <a:spAutoFit/>
          </a:bodyPr>
          <a:lstStyle/>
          <a:p>
            <a:pPr marL="92075" marR="90805">
              <a:lnSpc>
                <a:spcPct val="101099"/>
              </a:lnSpc>
              <a:spcBef>
                <a:spcPts val="85"/>
              </a:spcBef>
            </a:pPr>
            <a:r>
              <a:rPr sz="900" spc="-10" dirty="0">
                <a:latin typeface="Carlito"/>
                <a:cs typeface="Carlito"/>
              </a:rPr>
              <a:t>Adicione</a:t>
            </a:r>
            <a:r>
              <a:rPr sz="900" spc="10" dirty="0">
                <a:latin typeface="Carlito"/>
                <a:cs typeface="Carlito"/>
              </a:rPr>
              <a:t> </a:t>
            </a:r>
            <a:r>
              <a:rPr sz="900" spc="-10" dirty="0">
                <a:latin typeface="Carlito"/>
                <a:cs typeface="Carlito"/>
              </a:rPr>
              <a:t>outros</a:t>
            </a:r>
            <a:r>
              <a:rPr sz="900" spc="500" dirty="0">
                <a:latin typeface="Carlito"/>
                <a:cs typeface="Carlito"/>
              </a:rPr>
              <a:t> </a:t>
            </a:r>
            <a:r>
              <a:rPr sz="900" dirty="0">
                <a:latin typeface="Carlito"/>
                <a:cs typeface="Carlito"/>
              </a:rPr>
              <a:t>campos</a:t>
            </a:r>
            <a:r>
              <a:rPr sz="900" spc="-25" dirty="0">
                <a:latin typeface="Carlito"/>
                <a:cs typeface="Carlito"/>
              </a:rPr>
              <a:t> </a:t>
            </a:r>
            <a:r>
              <a:rPr sz="900" dirty="0">
                <a:latin typeface="Carlito"/>
                <a:cs typeface="Carlito"/>
              </a:rPr>
              <a:t>para</a:t>
            </a:r>
            <a:r>
              <a:rPr sz="900" spc="-20" dirty="0">
                <a:latin typeface="Carlito"/>
                <a:cs typeface="Carlito"/>
              </a:rPr>
              <a:t> </a:t>
            </a:r>
            <a:r>
              <a:rPr sz="900" spc="-10" dirty="0">
                <a:latin typeface="Carlito"/>
                <a:cs typeface="Carlito"/>
              </a:rPr>
              <a:t>obter</a:t>
            </a:r>
            <a:endParaRPr sz="900" dirty="0">
              <a:latin typeface="Carlito"/>
              <a:cs typeface="Carlito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798930" y="3307662"/>
            <a:ext cx="1065530" cy="34925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92075">
              <a:lnSpc>
                <a:spcPts val="670"/>
              </a:lnSpc>
            </a:pPr>
            <a:r>
              <a:rPr sz="900" dirty="0">
                <a:latin typeface="Carlito"/>
                <a:cs typeface="Carlito"/>
              </a:rPr>
              <a:t>uma</a:t>
            </a:r>
            <a:r>
              <a:rPr sz="900" spc="-30" dirty="0">
                <a:latin typeface="Carlito"/>
                <a:cs typeface="Carlito"/>
              </a:rPr>
              <a:t> </a:t>
            </a:r>
            <a:r>
              <a:rPr sz="900" dirty="0">
                <a:latin typeface="Carlito"/>
                <a:cs typeface="Carlito"/>
              </a:rPr>
              <a:t>pesquisa</a:t>
            </a:r>
            <a:r>
              <a:rPr sz="900" spc="-30" dirty="0">
                <a:latin typeface="Carlito"/>
                <a:cs typeface="Carlito"/>
              </a:rPr>
              <a:t> </a:t>
            </a:r>
            <a:r>
              <a:rPr sz="900" spc="-20" dirty="0">
                <a:latin typeface="Carlito"/>
                <a:cs typeface="Carlito"/>
              </a:rPr>
              <a:t>mais</a:t>
            </a:r>
            <a:endParaRPr sz="900" dirty="0">
              <a:latin typeface="Carlito"/>
              <a:cs typeface="Carlito"/>
            </a:endParaRPr>
          </a:p>
          <a:p>
            <a:pPr marL="92075">
              <a:lnSpc>
                <a:spcPct val="100000"/>
              </a:lnSpc>
              <a:spcBef>
                <a:spcPts val="25"/>
              </a:spcBef>
            </a:pPr>
            <a:r>
              <a:rPr sz="900" spc="-10" dirty="0">
                <a:latin typeface="Carlito"/>
                <a:cs typeface="Carlito"/>
              </a:rPr>
              <a:t>específica.</a:t>
            </a:r>
            <a:endParaRPr sz="900" dirty="0">
              <a:latin typeface="Carlito"/>
              <a:cs typeface="Carlito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4328763" y="4208691"/>
            <a:ext cx="2455545" cy="290830"/>
            <a:chOff x="3816350" y="3942715"/>
            <a:chExt cx="2455545" cy="290830"/>
          </a:xfrm>
        </p:grpSpPr>
        <p:sp>
          <p:nvSpPr>
            <p:cNvPr id="34" name="object 34"/>
            <p:cNvSpPr/>
            <p:nvPr/>
          </p:nvSpPr>
          <p:spPr>
            <a:xfrm>
              <a:off x="3825875" y="3952240"/>
              <a:ext cx="2436495" cy="271780"/>
            </a:xfrm>
            <a:custGeom>
              <a:avLst/>
              <a:gdLst/>
              <a:ahLst/>
              <a:cxnLst/>
              <a:rect l="l" t="t" r="r" b="b"/>
              <a:pathLst>
                <a:path w="2436495" h="271779">
                  <a:moveTo>
                    <a:pt x="2436495" y="0"/>
                  </a:moveTo>
                  <a:lnTo>
                    <a:pt x="0" y="0"/>
                  </a:lnTo>
                  <a:lnTo>
                    <a:pt x="0" y="271780"/>
                  </a:lnTo>
                  <a:lnTo>
                    <a:pt x="2436495" y="271780"/>
                  </a:lnTo>
                  <a:lnTo>
                    <a:pt x="24364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825875" y="3952240"/>
              <a:ext cx="2436495" cy="271780"/>
            </a:xfrm>
            <a:custGeom>
              <a:avLst/>
              <a:gdLst/>
              <a:ahLst/>
              <a:cxnLst/>
              <a:rect l="l" t="t" r="r" b="b"/>
              <a:pathLst>
                <a:path w="2436495" h="271779">
                  <a:moveTo>
                    <a:pt x="0" y="271780"/>
                  </a:moveTo>
                  <a:lnTo>
                    <a:pt x="2436495" y="271780"/>
                  </a:lnTo>
                  <a:lnTo>
                    <a:pt x="2436495" y="0"/>
                  </a:lnTo>
                  <a:lnTo>
                    <a:pt x="0" y="0"/>
                  </a:lnTo>
                  <a:lnTo>
                    <a:pt x="0" y="271780"/>
                  </a:lnTo>
                  <a:close/>
                </a:path>
              </a:pathLst>
            </a:custGeom>
            <a:ln w="19050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4338288" y="4274667"/>
            <a:ext cx="241744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Carlito"/>
                <a:cs typeface="Carlito"/>
              </a:rPr>
              <a:t>Altere</a:t>
            </a:r>
            <a:r>
              <a:rPr sz="900" spc="-25" dirty="0">
                <a:latin typeface="Carlito"/>
                <a:cs typeface="Carlito"/>
              </a:rPr>
              <a:t> </a:t>
            </a:r>
            <a:r>
              <a:rPr sz="900" dirty="0">
                <a:latin typeface="Carlito"/>
                <a:cs typeface="Carlito"/>
              </a:rPr>
              <a:t>os</a:t>
            </a:r>
            <a:r>
              <a:rPr sz="900" spc="-20" dirty="0">
                <a:latin typeface="Carlito"/>
                <a:cs typeface="Carlito"/>
              </a:rPr>
              <a:t> </a:t>
            </a:r>
            <a:r>
              <a:rPr sz="900" dirty="0">
                <a:latin typeface="Carlito"/>
                <a:cs typeface="Carlito"/>
              </a:rPr>
              <a:t>limites</a:t>
            </a:r>
            <a:r>
              <a:rPr sz="900" spc="-20" dirty="0">
                <a:latin typeface="Carlito"/>
                <a:cs typeface="Carlito"/>
              </a:rPr>
              <a:t> </a:t>
            </a:r>
            <a:r>
              <a:rPr sz="900" dirty="0">
                <a:latin typeface="Carlito"/>
                <a:cs typeface="Carlito"/>
              </a:rPr>
              <a:t>de</a:t>
            </a:r>
            <a:r>
              <a:rPr sz="900" spc="-10" dirty="0">
                <a:latin typeface="Carlito"/>
                <a:cs typeface="Carlito"/>
              </a:rPr>
              <a:t> </a:t>
            </a:r>
            <a:r>
              <a:rPr sz="900" dirty="0">
                <a:latin typeface="Carlito"/>
                <a:cs typeface="Carlito"/>
              </a:rPr>
              <a:t>dados</a:t>
            </a:r>
            <a:r>
              <a:rPr sz="900" spc="-20" dirty="0">
                <a:latin typeface="Carlito"/>
                <a:cs typeface="Carlito"/>
              </a:rPr>
              <a:t> </a:t>
            </a:r>
            <a:r>
              <a:rPr sz="900" dirty="0">
                <a:latin typeface="Carlito"/>
                <a:cs typeface="Carlito"/>
              </a:rPr>
              <a:t>e</a:t>
            </a:r>
            <a:r>
              <a:rPr sz="900" spc="-10" dirty="0">
                <a:latin typeface="Carlito"/>
                <a:cs typeface="Carlito"/>
              </a:rPr>
              <a:t> </a:t>
            </a:r>
            <a:r>
              <a:rPr sz="900" dirty="0">
                <a:latin typeface="Carlito"/>
                <a:cs typeface="Carlito"/>
              </a:rPr>
              <a:t>prazo</a:t>
            </a:r>
            <a:r>
              <a:rPr sz="900" spc="-15" dirty="0">
                <a:latin typeface="Carlito"/>
                <a:cs typeface="Carlito"/>
              </a:rPr>
              <a:t> </a:t>
            </a:r>
            <a:r>
              <a:rPr sz="900" dirty="0">
                <a:latin typeface="Carlito"/>
                <a:cs typeface="Carlito"/>
              </a:rPr>
              <a:t>da</a:t>
            </a:r>
            <a:r>
              <a:rPr sz="900" spc="-10" dirty="0">
                <a:latin typeface="Carlito"/>
                <a:cs typeface="Carlito"/>
              </a:rPr>
              <a:t> pesquisa.</a:t>
            </a:r>
            <a:endParaRPr sz="900" dirty="0">
              <a:latin typeface="Carlito"/>
              <a:cs typeface="Carlito"/>
            </a:endParaRPr>
          </a:p>
        </p:txBody>
      </p:sp>
      <p:pic>
        <p:nvPicPr>
          <p:cNvPr id="42" name="object 4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1264" y="6373406"/>
            <a:ext cx="1539316" cy="266237"/>
          </a:xfrm>
          <a:prstGeom prst="rect">
            <a:avLst/>
          </a:prstGeom>
        </p:spPr>
      </p:pic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9AC0E4B-676C-EF97-33C2-9A2D33102068}"/>
              </a:ext>
            </a:extLst>
          </p:cNvPr>
          <p:cNvCxnSpPr>
            <a:cxnSpLocks/>
          </p:cNvCxnSpPr>
          <p:nvPr/>
        </p:nvCxnSpPr>
        <p:spPr>
          <a:xfrm>
            <a:off x="3638550" y="3673650"/>
            <a:ext cx="231064" cy="3736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45790DF2-0631-EB3C-D9D4-E81D7D7EFFC6}"/>
              </a:ext>
            </a:extLst>
          </p:cNvPr>
          <p:cNvSpPr/>
          <p:nvPr/>
        </p:nvSpPr>
        <p:spPr>
          <a:xfrm>
            <a:off x="2798930" y="2971800"/>
            <a:ext cx="1014245" cy="68511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9864" y="976439"/>
            <a:ext cx="7483475" cy="5205730"/>
            <a:chOff x="189864" y="976439"/>
            <a:chExt cx="7483475" cy="5205730"/>
          </a:xfrm>
        </p:grpSpPr>
        <p:sp>
          <p:nvSpPr>
            <p:cNvPr id="3" name="object 3"/>
            <p:cNvSpPr/>
            <p:nvPr/>
          </p:nvSpPr>
          <p:spPr>
            <a:xfrm>
              <a:off x="202564" y="1185481"/>
              <a:ext cx="7460615" cy="4984115"/>
            </a:xfrm>
            <a:custGeom>
              <a:avLst/>
              <a:gdLst/>
              <a:ahLst/>
              <a:cxnLst/>
              <a:rect l="l" t="t" r="r" b="b"/>
              <a:pathLst>
                <a:path w="7460615" h="4984115">
                  <a:moveTo>
                    <a:pt x="7460615" y="0"/>
                  </a:moveTo>
                  <a:lnTo>
                    <a:pt x="0" y="0"/>
                  </a:lnTo>
                  <a:lnTo>
                    <a:pt x="0" y="4984115"/>
                  </a:lnTo>
                  <a:lnTo>
                    <a:pt x="7460615" y="4984115"/>
                  </a:lnTo>
                  <a:lnTo>
                    <a:pt x="7460615" y="0"/>
                  </a:lnTo>
                  <a:close/>
                </a:path>
              </a:pathLst>
            </a:custGeom>
            <a:solidFill>
              <a:srgbClr val="F4F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00024" y="1182941"/>
              <a:ext cx="7465695" cy="4996180"/>
            </a:xfrm>
            <a:custGeom>
              <a:avLst/>
              <a:gdLst/>
              <a:ahLst/>
              <a:cxnLst/>
              <a:rect l="l" t="t" r="r" b="b"/>
              <a:pathLst>
                <a:path w="7465695" h="4996180">
                  <a:moveTo>
                    <a:pt x="0" y="4996180"/>
                  </a:moveTo>
                  <a:lnTo>
                    <a:pt x="7465695" y="4996180"/>
                  </a:lnTo>
                  <a:lnTo>
                    <a:pt x="7465695" y="0"/>
                  </a:lnTo>
                  <a:lnTo>
                    <a:pt x="0" y="0"/>
                  </a:lnTo>
                  <a:lnTo>
                    <a:pt x="0" y="4996180"/>
                  </a:lnTo>
                  <a:close/>
                </a:path>
              </a:pathLst>
            </a:custGeom>
            <a:ln w="5080">
              <a:solidFill>
                <a:srgbClr val="6C6D7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89864" y="1017905"/>
              <a:ext cx="7480300" cy="261620"/>
            </a:xfrm>
            <a:custGeom>
              <a:avLst/>
              <a:gdLst/>
              <a:ahLst/>
              <a:cxnLst/>
              <a:rect l="l" t="t" r="r" b="b"/>
              <a:pathLst>
                <a:path w="7480300" h="261619">
                  <a:moveTo>
                    <a:pt x="2526665" y="0"/>
                  </a:moveTo>
                  <a:lnTo>
                    <a:pt x="0" y="0"/>
                  </a:lnTo>
                  <a:lnTo>
                    <a:pt x="0" y="261620"/>
                  </a:lnTo>
                  <a:lnTo>
                    <a:pt x="7480300" y="261620"/>
                  </a:lnTo>
                  <a:lnTo>
                    <a:pt x="7480300" y="155575"/>
                  </a:lnTo>
                  <a:lnTo>
                    <a:pt x="3127375" y="155575"/>
                  </a:lnTo>
                  <a:lnTo>
                    <a:pt x="2526665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95319" y="987425"/>
              <a:ext cx="4468495" cy="404114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200526" y="981202"/>
              <a:ext cx="4467860" cy="4051935"/>
            </a:xfrm>
            <a:custGeom>
              <a:avLst/>
              <a:gdLst/>
              <a:ahLst/>
              <a:cxnLst/>
              <a:rect l="l" t="t" r="r" b="b"/>
              <a:pathLst>
                <a:path w="4467859" h="4051935">
                  <a:moveTo>
                    <a:pt x="0" y="4051808"/>
                  </a:moveTo>
                  <a:lnTo>
                    <a:pt x="4467733" y="4051808"/>
                  </a:lnTo>
                  <a:lnTo>
                    <a:pt x="4467733" y="0"/>
                  </a:lnTo>
                  <a:lnTo>
                    <a:pt x="0" y="0"/>
                  </a:lnTo>
                  <a:lnTo>
                    <a:pt x="0" y="4051808"/>
                  </a:lnTo>
                  <a:close/>
                </a:path>
              </a:pathLst>
            </a:custGeom>
            <a:ln w="9525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46379" y="1065335"/>
            <a:ext cx="7390130" cy="501015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43180">
              <a:lnSpc>
                <a:spcPct val="100000"/>
              </a:lnSpc>
              <a:spcBef>
                <a:spcPts val="370"/>
              </a:spcBef>
            </a:pPr>
            <a:r>
              <a:rPr sz="1000" b="1" spc="40" dirty="0">
                <a:solidFill>
                  <a:srgbClr val="FFFFFF"/>
                </a:solidFill>
                <a:latin typeface="Carlito"/>
                <a:cs typeface="Carlito"/>
              </a:rPr>
              <a:t>Título</a:t>
            </a:r>
            <a:endParaRPr sz="1000" dirty="0">
              <a:latin typeface="Carlito"/>
              <a:cs typeface="Carlito"/>
            </a:endParaRPr>
          </a:p>
          <a:p>
            <a:pPr marL="12700" marR="4567555">
              <a:lnSpc>
                <a:spcPct val="104200"/>
              </a:lnSpc>
              <a:spcBef>
                <a:spcPts val="180"/>
              </a:spcBef>
            </a:pP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primeiro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item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página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será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título,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eles</a:t>
            </a:r>
            <a:r>
              <a:rPr sz="80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encontram-</a:t>
            </a:r>
            <a:r>
              <a:rPr sz="800" spc="-25" dirty="0">
                <a:solidFill>
                  <a:srgbClr val="221F1F"/>
                </a:solidFill>
                <a:latin typeface="Carlito"/>
                <a:cs typeface="Carlito"/>
              </a:rPr>
              <a:t>se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em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inglês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simplificar</a:t>
            </a:r>
            <a:r>
              <a:rPr sz="800" spc="229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pesquisa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patentes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em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outros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idiomas,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independente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qual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país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seja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escritório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de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patente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onde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ela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foi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publicada.</a:t>
            </a:r>
            <a:endParaRPr sz="800" dirty="0">
              <a:latin typeface="Carlito"/>
              <a:cs typeface="Carlito"/>
            </a:endParaRPr>
          </a:p>
          <a:p>
            <a:pPr marL="12700" marR="4672330">
              <a:lnSpc>
                <a:spcPts val="1000"/>
              </a:lnSpc>
              <a:spcBef>
                <a:spcPts val="25"/>
              </a:spcBef>
            </a:pP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títulos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são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pesquisados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por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meio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buscas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no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campo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Tópico.</a:t>
            </a:r>
            <a:endParaRPr sz="800" dirty="0">
              <a:latin typeface="Carlito"/>
              <a:cs typeface="Carlito"/>
            </a:endParaRPr>
          </a:p>
          <a:p>
            <a:pPr marL="43180">
              <a:lnSpc>
                <a:spcPct val="100000"/>
              </a:lnSpc>
              <a:spcBef>
                <a:spcPts val="720"/>
              </a:spcBef>
            </a:pPr>
            <a:r>
              <a:rPr sz="1000" b="1" dirty="0">
                <a:solidFill>
                  <a:srgbClr val="0083C9"/>
                </a:solidFill>
                <a:latin typeface="Carlito"/>
                <a:cs typeface="Carlito"/>
              </a:rPr>
              <a:t>Número</a:t>
            </a:r>
            <a:r>
              <a:rPr sz="1000" b="1" spc="18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dirty="0">
                <a:solidFill>
                  <a:srgbClr val="0083C9"/>
                </a:solidFill>
                <a:latin typeface="Carlito"/>
                <a:cs typeface="Carlito"/>
              </a:rPr>
              <a:t>da</a:t>
            </a:r>
            <a:r>
              <a:rPr sz="1000" b="1" spc="229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-10" dirty="0">
                <a:solidFill>
                  <a:srgbClr val="0083C9"/>
                </a:solidFill>
                <a:latin typeface="Carlito"/>
                <a:cs typeface="Carlito"/>
              </a:rPr>
              <a:t>Patente</a:t>
            </a:r>
            <a:endParaRPr sz="1000" dirty="0">
              <a:latin typeface="Carlito"/>
              <a:cs typeface="Carlito"/>
            </a:endParaRPr>
          </a:p>
          <a:p>
            <a:pPr marL="12700" marR="4671695">
              <a:lnSpc>
                <a:spcPct val="109600"/>
              </a:lnSpc>
            </a:pP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campo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Número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da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Patente 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contém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todos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números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patentes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pertencentes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uma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mesma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família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(patente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equivalente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 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uma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mesma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invenção).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Todos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números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patente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são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pesquisáveis.</a:t>
            </a:r>
            <a:endParaRPr sz="800" dirty="0">
              <a:latin typeface="Carlito"/>
              <a:cs typeface="Carlito"/>
            </a:endParaRPr>
          </a:p>
          <a:p>
            <a:pPr marL="43180">
              <a:lnSpc>
                <a:spcPct val="100000"/>
              </a:lnSpc>
              <a:spcBef>
                <a:spcPts val="830"/>
              </a:spcBef>
            </a:pPr>
            <a:r>
              <a:rPr sz="1000" b="1" spc="-10" dirty="0">
                <a:solidFill>
                  <a:srgbClr val="0083C9"/>
                </a:solidFill>
                <a:latin typeface="Carlito"/>
                <a:cs typeface="Carlito"/>
              </a:rPr>
              <a:t>Inventor</a:t>
            </a:r>
            <a:endParaRPr sz="1000" dirty="0">
              <a:latin typeface="Carlito"/>
              <a:cs typeface="Carlito"/>
            </a:endParaRPr>
          </a:p>
          <a:p>
            <a:pPr marL="12700" marR="4754880">
              <a:lnSpc>
                <a:spcPts val="950"/>
              </a:lnSpc>
              <a:spcBef>
                <a:spcPts val="340"/>
              </a:spcBef>
            </a:pP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Todos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inventores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são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pesquisáveis.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Pesquise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usando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sobrenome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as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iniciais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do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inventor.</a:t>
            </a:r>
            <a:endParaRPr sz="8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en-US" sz="800" dirty="0">
              <a:latin typeface="Carlito"/>
              <a:cs typeface="Carlito"/>
            </a:endParaRPr>
          </a:p>
          <a:p>
            <a:pPr marL="184785" marR="5225415" indent="-142240">
              <a:lnSpc>
                <a:spcPts val="1010"/>
              </a:lnSpc>
            </a:pPr>
            <a:r>
              <a:rPr sz="1000" b="1" spc="80" dirty="0">
                <a:solidFill>
                  <a:srgbClr val="0083C9"/>
                </a:solidFill>
                <a:latin typeface="Carlito"/>
                <a:cs typeface="Carlito"/>
              </a:rPr>
              <a:t>Nome</a:t>
            </a:r>
            <a:r>
              <a:rPr sz="1000" b="1" spc="-4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65" dirty="0">
                <a:solidFill>
                  <a:srgbClr val="0083C9"/>
                </a:solidFill>
                <a:latin typeface="Carlito"/>
                <a:cs typeface="Carlito"/>
              </a:rPr>
              <a:t>do</a:t>
            </a:r>
            <a:r>
              <a:rPr sz="1000" b="1" spc="60" dirty="0">
                <a:solidFill>
                  <a:srgbClr val="0083C9"/>
                </a:solidFill>
                <a:latin typeface="Carlito"/>
                <a:cs typeface="Carlito"/>
              </a:rPr>
              <a:t> Depositante</a:t>
            </a:r>
            <a:r>
              <a:rPr sz="1000" b="1" spc="65" dirty="0">
                <a:solidFill>
                  <a:srgbClr val="0083C9"/>
                </a:solidFill>
                <a:latin typeface="Carlito"/>
                <a:cs typeface="Carlito"/>
              </a:rPr>
              <a:t> da</a:t>
            </a:r>
            <a:r>
              <a:rPr sz="1000" b="1" spc="7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60" dirty="0">
                <a:solidFill>
                  <a:srgbClr val="0083C9"/>
                </a:solidFill>
                <a:latin typeface="Carlito"/>
                <a:cs typeface="Carlito"/>
              </a:rPr>
              <a:t>Patente </a:t>
            </a:r>
            <a:r>
              <a:rPr sz="1000" b="1" spc="15" dirty="0">
                <a:solidFill>
                  <a:srgbClr val="0083C9"/>
                </a:solidFill>
                <a:latin typeface="Carlito"/>
                <a:cs typeface="Carlito"/>
              </a:rPr>
              <a:t>e </a:t>
            </a:r>
            <a:r>
              <a:rPr sz="1000" b="1" spc="40" dirty="0">
                <a:solidFill>
                  <a:srgbClr val="0083C9"/>
                </a:solidFill>
                <a:latin typeface="Carlito"/>
                <a:cs typeface="Carlito"/>
              </a:rPr>
              <a:t>Código</a:t>
            </a:r>
            <a:endParaRPr sz="1000" dirty="0">
              <a:latin typeface="Carlito"/>
              <a:cs typeface="Carlito"/>
            </a:endParaRPr>
          </a:p>
          <a:p>
            <a:pPr marL="12700" marR="4815205">
              <a:lnSpc>
                <a:spcPct val="103299"/>
              </a:lnSpc>
              <a:spcBef>
                <a:spcPts val="190"/>
              </a:spcBef>
            </a:pP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nome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e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código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Depositante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 Patente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são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pesquisáveis.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códigos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patente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patentes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são utilizados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pelos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indexadores</a:t>
            </a:r>
            <a:r>
              <a:rPr sz="800" spc="1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1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Clarivate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unificar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nomes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ambíguos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depositantes.</a:t>
            </a:r>
            <a:endParaRPr sz="800" dirty="0">
              <a:latin typeface="Carlito"/>
              <a:cs typeface="Carlito"/>
            </a:endParaRPr>
          </a:p>
          <a:p>
            <a:pPr marL="43180">
              <a:lnSpc>
                <a:spcPct val="100000"/>
              </a:lnSpc>
              <a:spcBef>
                <a:spcPts val="880"/>
              </a:spcBef>
            </a:pPr>
            <a:r>
              <a:rPr sz="1000" b="1" spc="20" dirty="0">
                <a:solidFill>
                  <a:srgbClr val="0083C9"/>
                </a:solidFill>
                <a:latin typeface="Carlito"/>
                <a:cs typeface="Carlito"/>
              </a:rPr>
              <a:t>Informações</a:t>
            </a:r>
            <a:r>
              <a:rPr sz="1000" b="1" spc="12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20" dirty="0">
                <a:solidFill>
                  <a:srgbClr val="0083C9"/>
                </a:solidFill>
                <a:latin typeface="Carlito"/>
                <a:cs typeface="Carlito"/>
              </a:rPr>
              <a:t>de</a:t>
            </a:r>
            <a:r>
              <a:rPr sz="1000" b="1" spc="12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20" dirty="0">
                <a:solidFill>
                  <a:srgbClr val="0083C9"/>
                </a:solidFill>
                <a:latin typeface="Carlito"/>
                <a:cs typeface="Carlito"/>
              </a:rPr>
              <a:t>Citação</a:t>
            </a:r>
            <a:r>
              <a:rPr sz="1000" b="1" spc="12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20" dirty="0">
                <a:solidFill>
                  <a:srgbClr val="0083C9"/>
                </a:solidFill>
                <a:latin typeface="Carlito"/>
                <a:cs typeface="Carlito"/>
              </a:rPr>
              <a:t>da</a:t>
            </a:r>
            <a:r>
              <a:rPr sz="1000" b="1" spc="47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-10" dirty="0">
                <a:solidFill>
                  <a:srgbClr val="0083C9"/>
                </a:solidFill>
                <a:latin typeface="Carlito"/>
                <a:cs typeface="Carlito"/>
              </a:rPr>
              <a:t>Patente</a:t>
            </a:r>
            <a:endParaRPr sz="1000" dirty="0">
              <a:latin typeface="Carlito"/>
              <a:cs typeface="Carlito"/>
            </a:endParaRPr>
          </a:p>
          <a:p>
            <a:pPr marL="12700" marR="4643120">
              <a:lnSpc>
                <a:spcPct val="103299"/>
              </a:lnSpc>
              <a:spcBef>
                <a:spcPts val="975"/>
              </a:spcBef>
            </a:pP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As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informações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família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de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patentes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citantes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ou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citadas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de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examinadores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ou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inventores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estão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disponíveis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pesquisáveis.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Também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estão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disponíveis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informações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artigos</a:t>
            </a:r>
            <a:r>
              <a:rPr sz="800" spc="1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citantes</a:t>
            </a:r>
            <a:r>
              <a:rPr sz="800" spc="1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1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citados.</a:t>
            </a:r>
            <a:endParaRPr sz="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Nota:</a:t>
            </a:r>
            <a:r>
              <a:rPr sz="800" spc="-1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As</a:t>
            </a:r>
            <a:r>
              <a:rPr sz="800" spc="-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informações</a:t>
            </a:r>
            <a:r>
              <a:rPr sz="800" spc="-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-1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artigo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citante</a:t>
            </a:r>
            <a:r>
              <a:rPr sz="800" spc="-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são</a:t>
            </a:r>
            <a:r>
              <a:rPr sz="800" spc="-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oriundas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do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Web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of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Science.</a:t>
            </a:r>
            <a:endParaRPr sz="800" dirty="0">
              <a:latin typeface="Carlito"/>
              <a:cs typeface="Carlito"/>
            </a:endParaRPr>
          </a:p>
          <a:p>
            <a:pPr marL="43180">
              <a:lnSpc>
                <a:spcPct val="100000"/>
              </a:lnSpc>
              <a:spcBef>
                <a:spcPts val="869"/>
              </a:spcBef>
            </a:pPr>
            <a:r>
              <a:rPr sz="1000" b="1" spc="-10" dirty="0">
                <a:solidFill>
                  <a:srgbClr val="0083C9"/>
                </a:solidFill>
                <a:latin typeface="Carlito"/>
                <a:cs typeface="Carlito"/>
              </a:rPr>
              <a:t>Resumo</a:t>
            </a:r>
            <a:endParaRPr sz="1000" dirty="0">
              <a:latin typeface="Carlito"/>
              <a:cs typeface="Carlito"/>
            </a:endParaRPr>
          </a:p>
          <a:p>
            <a:pPr marL="12700" marR="5080">
              <a:lnSpc>
                <a:spcPct val="101699"/>
              </a:lnSpc>
              <a:spcBef>
                <a:spcPts val="5"/>
              </a:spcBef>
            </a:pP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Escrito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em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inglês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pelo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Redator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Resumos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responsável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pela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reivindicação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divulgação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da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patente,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resumo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é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conciso,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preciso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relevante,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cobrindo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escopo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mais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amplo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possível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invenção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conforme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declarada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na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reivindicação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principal.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resumo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pode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compreender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categorias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como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Inovação,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Descrição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Detalhada,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Uso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Vantagem,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dentre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outras,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dependendo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patente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selecionada.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alguns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registros,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Resumo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Equivalente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Resumos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Tecnologia/Extensão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estão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disponíveis.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Todos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resumos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disponíveis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são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pesquisáveis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por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meio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busca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do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tipo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Tópico.</a:t>
            </a:r>
            <a:endParaRPr sz="800" dirty="0">
              <a:latin typeface="Carlito"/>
              <a:cs typeface="Carlito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0" y="244475"/>
            <a:ext cx="7772400" cy="687705"/>
          </a:xfrm>
          <a:custGeom>
            <a:avLst/>
            <a:gdLst/>
            <a:ahLst/>
            <a:cxnLst/>
            <a:rect l="l" t="t" r="r" b="b"/>
            <a:pathLst>
              <a:path w="7772400" h="687705">
                <a:moveTo>
                  <a:pt x="7772400" y="0"/>
                </a:moveTo>
                <a:lnTo>
                  <a:pt x="0" y="0"/>
                </a:lnTo>
                <a:lnTo>
                  <a:pt x="0" y="687704"/>
                </a:lnTo>
                <a:lnTo>
                  <a:pt x="7772400" y="687704"/>
                </a:lnTo>
                <a:lnTo>
                  <a:pt x="7772400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Registro</a:t>
            </a:r>
            <a:r>
              <a:rPr spc="-95" dirty="0"/>
              <a:t> </a:t>
            </a:r>
            <a:r>
              <a:rPr spc="-10" dirty="0"/>
              <a:t>completo</a:t>
            </a: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59194" y="6457117"/>
            <a:ext cx="1539878" cy="26725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54F0DC4-4D0D-D2AD-975D-19D7D9CEE4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5319" y="993151"/>
            <a:ext cx="4987290" cy="40938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9075" y="1033144"/>
            <a:ext cx="2987040" cy="5086350"/>
            <a:chOff x="219075" y="1033144"/>
            <a:chExt cx="2987040" cy="5086350"/>
          </a:xfrm>
        </p:grpSpPr>
        <p:sp>
          <p:nvSpPr>
            <p:cNvPr id="3" name="object 3"/>
            <p:cNvSpPr/>
            <p:nvPr/>
          </p:nvSpPr>
          <p:spPr>
            <a:xfrm>
              <a:off x="226695" y="1272539"/>
              <a:ext cx="2876550" cy="4841875"/>
            </a:xfrm>
            <a:custGeom>
              <a:avLst/>
              <a:gdLst/>
              <a:ahLst/>
              <a:cxnLst/>
              <a:rect l="l" t="t" r="r" b="b"/>
              <a:pathLst>
                <a:path w="2876550" h="4841875">
                  <a:moveTo>
                    <a:pt x="2876550" y="0"/>
                  </a:moveTo>
                  <a:lnTo>
                    <a:pt x="0" y="0"/>
                  </a:lnTo>
                  <a:lnTo>
                    <a:pt x="0" y="4841875"/>
                  </a:lnTo>
                  <a:lnTo>
                    <a:pt x="2876550" y="4841875"/>
                  </a:lnTo>
                  <a:lnTo>
                    <a:pt x="2876550" y="0"/>
                  </a:lnTo>
                  <a:close/>
                </a:path>
              </a:pathLst>
            </a:custGeom>
            <a:solidFill>
              <a:srgbClr val="F4F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4155" y="1269999"/>
              <a:ext cx="2979420" cy="4846955"/>
            </a:xfrm>
            <a:custGeom>
              <a:avLst/>
              <a:gdLst/>
              <a:ahLst/>
              <a:cxnLst/>
              <a:rect l="l" t="t" r="r" b="b"/>
              <a:pathLst>
                <a:path w="2979420" h="4846955">
                  <a:moveTo>
                    <a:pt x="0" y="4846955"/>
                  </a:moveTo>
                  <a:lnTo>
                    <a:pt x="2979420" y="4846955"/>
                  </a:lnTo>
                  <a:lnTo>
                    <a:pt x="2979420" y="0"/>
                  </a:lnTo>
                  <a:lnTo>
                    <a:pt x="0" y="0"/>
                  </a:lnTo>
                  <a:lnTo>
                    <a:pt x="0" y="4846955"/>
                  </a:lnTo>
                  <a:close/>
                </a:path>
              </a:pathLst>
            </a:custGeom>
            <a:ln w="5080">
              <a:solidFill>
                <a:srgbClr val="6C6D7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9075" y="1033144"/>
              <a:ext cx="2891790" cy="337185"/>
            </a:xfrm>
            <a:custGeom>
              <a:avLst/>
              <a:gdLst/>
              <a:ahLst/>
              <a:cxnLst/>
              <a:rect l="l" t="t" r="r" b="b"/>
              <a:pathLst>
                <a:path w="2891790" h="337184">
                  <a:moveTo>
                    <a:pt x="2891790" y="337185"/>
                  </a:moveTo>
                  <a:lnTo>
                    <a:pt x="2885440" y="206375"/>
                  </a:lnTo>
                  <a:lnTo>
                    <a:pt x="2884805" y="199390"/>
                  </a:lnTo>
                  <a:lnTo>
                    <a:pt x="1252220" y="206375"/>
                  </a:lnTo>
                  <a:lnTo>
                    <a:pt x="1149350" y="0"/>
                  </a:lnTo>
                  <a:lnTo>
                    <a:pt x="0" y="3810"/>
                  </a:lnTo>
                  <a:lnTo>
                    <a:pt x="0" y="325120"/>
                  </a:lnTo>
                  <a:lnTo>
                    <a:pt x="2891790" y="337185"/>
                  </a:lnTo>
                  <a:close/>
                </a:path>
              </a:pathLst>
            </a:custGeom>
            <a:solidFill>
              <a:srgbClr val="FFC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4950" y="2553969"/>
              <a:ext cx="139700" cy="1397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8600" y="3482340"/>
              <a:ext cx="139700" cy="139700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5584" y="1892300"/>
              <a:ext cx="139700" cy="139700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3097529" y="999489"/>
            <a:ext cx="3807460" cy="5172075"/>
            <a:chOff x="3097529" y="999489"/>
            <a:chExt cx="3807460" cy="5172075"/>
          </a:xfrm>
        </p:grpSpPr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97244" y="3885564"/>
              <a:ext cx="139700" cy="13970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103879" y="1005839"/>
              <a:ext cx="3794760" cy="5159375"/>
            </a:xfrm>
            <a:custGeom>
              <a:avLst/>
              <a:gdLst/>
              <a:ahLst/>
              <a:cxnLst/>
              <a:rect l="l" t="t" r="r" b="b"/>
              <a:pathLst>
                <a:path w="3794759" h="5159375">
                  <a:moveTo>
                    <a:pt x="3794760" y="0"/>
                  </a:moveTo>
                  <a:lnTo>
                    <a:pt x="0" y="0"/>
                  </a:lnTo>
                  <a:lnTo>
                    <a:pt x="0" y="5159375"/>
                  </a:lnTo>
                  <a:lnTo>
                    <a:pt x="3794760" y="5159375"/>
                  </a:lnTo>
                  <a:lnTo>
                    <a:pt x="37947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12769" y="1009649"/>
              <a:ext cx="3060700" cy="513080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103879" y="1005839"/>
              <a:ext cx="3794760" cy="5159375"/>
            </a:xfrm>
            <a:custGeom>
              <a:avLst/>
              <a:gdLst/>
              <a:ahLst/>
              <a:cxnLst/>
              <a:rect l="l" t="t" r="r" b="b"/>
              <a:pathLst>
                <a:path w="3794759" h="5159375">
                  <a:moveTo>
                    <a:pt x="0" y="5159375"/>
                  </a:moveTo>
                  <a:lnTo>
                    <a:pt x="3794760" y="5159375"/>
                  </a:lnTo>
                  <a:lnTo>
                    <a:pt x="3794760" y="0"/>
                  </a:lnTo>
                  <a:lnTo>
                    <a:pt x="0" y="0"/>
                  </a:lnTo>
                  <a:lnTo>
                    <a:pt x="0" y="5159375"/>
                  </a:lnTo>
                  <a:close/>
                </a:path>
              </a:pathLst>
            </a:custGeom>
            <a:ln w="12700">
              <a:solidFill>
                <a:srgbClr val="221F1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4280534"/>
            <a:ext cx="139700" cy="13970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06089" y="2795270"/>
            <a:ext cx="137160" cy="28701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409" y="1134744"/>
            <a:ext cx="139700" cy="139700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05454" y="4121784"/>
            <a:ext cx="139700" cy="139700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05454" y="3106420"/>
            <a:ext cx="139700" cy="139700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06089" y="984885"/>
            <a:ext cx="139700" cy="139700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3034410" y="973582"/>
            <a:ext cx="8191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50" dirty="0">
                <a:solidFill>
                  <a:srgbClr val="FFFFFF"/>
                </a:solidFill>
                <a:latin typeface="Carlito"/>
                <a:cs typeface="Carlito"/>
              </a:rPr>
              <a:t>1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61620" y="1100074"/>
            <a:ext cx="8191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50" dirty="0">
                <a:solidFill>
                  <a:srgbClr val="FFFFFF"/>
                </a:solidFill>
                <a:latin typeface="Carlito"/>
                <a:cs typeface="Carlito"/>
              </a:rPr>
              <a:t>1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4687" y="1089405"/>
            <a:ext cx="5549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60" dirty="0">
                <a:solidFill>
                  <a:srgbClr val="0083C9"/>
                </a:solidFill>
                <a:latin typeface="Carlito"/>
                <a:cs typeface="Carlito"/>
              </a:rPr>
              <a:t>Desenho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69240" y="1371345"/>
            <a:ext cx="2795270" cy="40132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>
              <a:lnSpc>
                <a:spcPct val="103800"/>
              </a:lnSpc>
              <a:spcBef>
                <a:spcPts val="65"/>
              </a:spcBef>
            </a:pP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Se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disponíveis,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serão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selecionados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desenhos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ou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diagramas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patente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ilustrar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principais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componentes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invenção.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61620" y="1862074"/>
            <a:ext cx="8191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50" dirty="0">
                <a:solidFill>
                  <a:srgbClr val="FFFFFF"/>
                </a:solidFill>
                <a:latin typeface="Carlito"/>
                <a:cs typeface="Carlito"/>
              </a:rPr>
              <a:t>2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39927" y="1857501"/>
            <a:ext cx="26117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solidFill>
                  <a:srgbClr val="0083C9"/>
                </a:solidFill>
                <a:latin typeface="Carlito"/>
                <a:cs typeface="Carlito"/>
              </a:rPr>
              <a:t>Código</a:t>
            </a:r>
            <a:r>
              <a:rPr sz="1000" b="1" spc="-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10" dirty="0">
                <a:solidFill>
                  <a:srgbClr val="0083C9"/>
                </a:solidFill>
                <a:latin typeface="Carlito"/>
                <a:cs typeface="Carlito"/>
              </a:rPr>
              <a:t>IPC</a:t>
            </a:r>
            <a:r>
              <a:rPr sz="1000" b="1" spc="6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10" dirty="0">
                <a:solidFill>
                  <a:srgbClr val="0083C9"/>
                </a:solidFill>
                <a:latin typeface="Carlito"/>
                <a:cs typeface="Carlito"/>
              </a:rPr>
              <a:t>(International</a:t>
            </a:r>
            <a:r>
              <a:rPr sz="1000" b="1" spc="4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10" dirty="0">
                <a:solidFill>
                  <a:srgbClr val="0083C9"/>
                </a:solidFill>
                <a:latin typeface="Carlito"/>
                <a:cs typeface="Carlito"/>
              </a:rPr>
              <a:t>Patent</a:t>
            </a:r>
            <a:r>
              <a:rPr sz="1000" b="1" spc="25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-10" dirty="0">
                <a:solidFill>
                  <a:srgbClr val="0083C9"/>
                </a:solidFill>
                <a:latin typeface="Carlito"/>
                <a:cs typeface="Carlito"/>
              </a:rPr>
              <a:t>Classification)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69240" y="2046477"/>
            <a:ext cx="2816860" cy="40132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algn="just">
              <a:lnSpc>
                <a:spcPct val="103899"/>
              </a:lnSpc>
              <a:spcBef>
                <a:spcPts val="65"/>
              </a:spcBef>
            </a:pP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2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códigos</a:t>
            </a:r>
            <a:r>
              <a:rPr sz="800" spc="229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IPC</a:t>
            </a:r>
            <a:r>
              <a:rPr sz="800" spc="25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encontram-se</a:t>
            </a:r>
            <a:r>
              <a:rPr sz="800" spc="2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indexados</a:t>
            </a:r>
            <a:r>
              <a:rPr sz="800" spc="2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2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pesquisáveis.</a:t>
            </a:r>
            <a:r>
              <a:rPr sz="800" spc="2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5" dirty="0">
                <a:solidFill>
                  <a:srgbClr val="221F1F"/>
                </a:solidFill>
                <a:latin typeface="Carlito"/>
                <a:cs typeface="Carlito"/>
              </a:rPr>
              <a:t>Use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spc="2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ajuda</a:t>
            </a:r>
            <a:r>
              <a:rPr sz="800" spc="25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2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pesquisa</a:t>
            </a:r>
            <a:r>
              <a:rPr sz="800" spc="2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no</a:t>
            </a:r>
            <a:r>
              <a:rPr sz="800" spc="2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topo</a:t>
            </a:r>
            <a:r>
              <a:rPr sz="800" spc="2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2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página</a:t>
            </a:r>
            <a:r>
              <a:rPr sz="800" spc="25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25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plataforma</a:t>
            </a:r>
            <a:r>
              <a:rPr sz="800" spc="2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pesquisar</a:t>
            </a:r>
            <a:r>
              <a:rPr sz="800" spc="1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esses</a:t>
            </a:r>
            <a:r>
              <a:rPr sz="800" spc="1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códigos.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61620" y="2545207"/>
            <a:ext cx="8191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i="1" spc="-50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39927" y="2540635"/>
            <a:ext cx="14986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45" dirty="0">
                <a:solidFill>
                  <a:srgbClr val="0083C9"/>
                </a:solidFill>
                <a:latin typeface="Carlito"/>
                <a:cs typeface="Carlito"/>
              </a:rPr>
              <a:t>Códigos</a:t>
            </a:r>
            <a:r>
              <a:rPr sz="1000" b="1" spc="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65" dirty="0">
                <a:solidFill>
                  <a:srgbClr val="0083C9"/>
                </a:solidFill>
                <a:latin typeface="Carlito"/>
                <a:cs typeface="Carlito"/>
              </a:rPr>
              <a:t>de</a:t>
            </a:r>
            <a:r>
              <a:rPr sz="1000" b="1" spc="55" dirty="0">
                <a:solidFill>
                  <a:srgbClr val="0083C9"/>
                </a:solidFill>
                <a:latin typeface="Carlito"/>
                <a:cs typeface="Carlito"/>
              </a:rPr>
              <a:t> Classe</a:t>
            </a:r>
            <a:r>
              <a:rPr sz="1000" b="1" spc="204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i="1" spc="105" dirty="0">
                <a:solidFill>
                  <a:srgbClr val="0083C9"/>
                </a:solidFill>
                <a:latin typeface="Trebuchet MS"/>
                <a:cs typeface="Trebuchet MS"/>
              </a:rPr>
              <a:t>DWPI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029839" y="2778379"/>
            <a:ext cx="8445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10" dirty="0">
                <a:solidFill>
                  <a:srgbClr val="FFFFFF"/>
                </a:solidFill>
                <a:latin typeface="Carlito"/>
                <a:cs typeface="Carlito"/>
              </a:rPr>
              <a:t>2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060319" y="3099943"/>
            <a:ext cx="8191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50" dirty="0">
                <a:solidFill>
                  <a:srgbClr val="FFFFFF"/>
                </a:solidFill>
                <a:latin typeface="Carlito"/>
                <a:cs typeface="Carlito"/>
              </a:rPr>
              <a:t>4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9240" y="2721076"/>
            <a:ext cx="2684145" cy="6629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105000"/>
              </a:lnSpc>
              <a:spcBef>
                <a:spcPts val="110"/>
              </a:spcBef>
            </a:pP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Atribuídos por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indexadores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divididos</a:t>
            </a:r>
            <a:r>
              <a:rPr sz="800" spc="-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nas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áreas 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Química,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Engenharia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Elétrica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Eletrônica,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Códigos</a:t>
            </a:r>
            <a:r>
              <a:rPr sz="800" spc="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5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Classe</a:t>
            </a:r>
            <a:r>
              <a:rPr sz="80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são</a:t>
            </a:r>
            <a:r>
              <a:rPr sz="800" spc="1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pesquisáveis.</a:t>
            </a:r>
            <a:endParaRPr sz="800">
              <a:latin typeface="Carlito"/>
              <a:cs typeface="Carlito"/>
            </a:endParaRPr>
          </a:p>
          <a:p>
            <a:pPr marL="12700" marR="43180">
              <a:lnSpc>
                <a:spcPct val="101299"/>
              </a:lnSpc>
              <a:spcBef>
                <a:spcPts val="35"/>
              </a:spcBef>
            </a:pP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Use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spc="1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ajuda</a:t>
            </a:r>
            <a:r>
              <a:rPr sz="800" spc="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2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pesquisa</a:t>
            </a:r>
            <a:r>
              <a:rPr sz="800" spc="1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no</a:t>
            </a:r>
            <a:r>
              <a:rPr sz="800" spc="1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topo</a:t>
            </a:r>
            <a:r>
              <a:rPr sz="800" spc="1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página</a:t>
            </a:r>
            <a:r>
              <a:rPr sz="800" spc="1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plataforma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1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pesquisar</a:t>
            </a:r>
            <a:r>
              <a:rPr sz="800" spc="1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esses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códigos.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21995" y="3470275"/>
            <a:ext cx="8191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i="1" spc="-50" dirty="0">
                <a:solidFill>
                  <a:srgbClr val="FFFFFF"/>
                </a:solidFill>
                <a:latin typeface="Times New Roman"/>
                <a:cs typeface="Times New Roman"/>
              </a:rPr>
              <a:t>4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39927" y="3465703"/>
            <a:ext cx="13684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20" dirty="0">
                <a:solidFill>
                  <a:srgbClr val="0083C9"/>
                </a:solidFill>
                <a:latin typeface="Carlito"/>
                <a:cs typeface="Carlito"/>
              </a:rPr>
              <a:t>Códigos</a:t>
            </a:r>
            <a:r>
              <a:rPr sz="1000" b="1" spc="6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30" dirty="0">
                <a:solidFill>
                  <a:srgbClr val="0083C9"/>
                </a:solidFill>
                <a:latin typeface="Carlito"/>
                <a:cs typeface="Carlito"/>
              </a:rPr>
              <a:t>Manuais</a:t>
            </a:r>
            <a:r>
              <a:rPr sz="1000" b="1" spc="-2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i="1" spc="70" dirty="0">
                <a:solidFill>
                  <a:srgbClr val="0083C9"/>
                </a:solidFill>
                <a:latin typeface="Trebuchet MS"/>
                <a:cs typeface="Trebuchet MS"/>
              </a:rPr>
              <a:t>DWPI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67715" y="3653409"/>
            <a:ext cx="2821305" cy="62230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3970" marR="132080" indent="-1905">
              <a:lnSpc>
                <a:spcPct val="103699"/>
              </a:lnSpc>
              <a:spcBef>
                <a:spcPts val="65"/>
              </a:spcBef>
            </a:pP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Atribuídos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por</a:t>
            </a:r>
            <a:r>
              <a:rPr sz="80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indexadores,</a:t>
            </a:r>
            <a:r>
              <a:rPr sz="800" spc="1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estes</a:t>
            </a:r>
            <a:r>
              <a:rPr sz="800" spc="1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códigos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são</a:t>
            </a:r>
            <a:r>
              <a:rPr sz="80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utilizados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para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indicar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aspectos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técnicos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inovadores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uma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invenção,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bem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como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suas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aplicações.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Use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ajuda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pesquisa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na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página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Search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pesquisar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esses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códigos.</a:t>
            </a:r>
            <a:endParaRPr sz="800">
              <a:latin typeface="Carlito"/>
              <a:cs typeface="Carlito"/>
            </a:endParaRPr>
          </a:p>
          <a:p>
            <a:pPr marL="2751455">
              <a:lnSpc>
                <a:spcPts val="745"/>
              </a:lnSpc>
            </a:pPr>
            <a:r>
              <a:rPr sz="800" b="1" spc="-50" dirty="0">
                <a:solidFill>
                  <a:srgbClr val="FFFFFF"/>
                </a:solidFill>
                <a:latin typeface="Carlito"/>
                <a:cs typeface="Carlito"/>
              </a:rPr>
              <a:t>5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23520" y="4269104"/>
            <a:ext cx="8191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50" dirty="0">
                <a:solidFill>
                  <a:srgbClr val="FFFFFF"/>
                </a:solidFill>
                <a:latin typeface="Carlito"/>
                <a:cs typeface="Carlito"/>
              </a:rPr>
              <a:t>5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39927" y="4264533"/>
            <a:ext cx="16217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60" dirty="0">
                <a:solidFill>
                  <a:srgbClr val="0083C9"/>
                </a:solidFill>
                <a:latin typeface="Carlito"/>
                <a:cs typeface="Carlito"/>
              </a:rPr>
              <a:t>Outros </a:t>
            </a:r>
            <a:r>
              <a:rPr sz="1000" b="1" spc="75" dirty="0">
                <a:solidFill>
                  <a:srgbClr val="0083C9"/>
                </a:solidFill>
                <a:latin typeface="Carlito"/>
                <a:cs typeface="Carlito"/>
              </a:rPr>
              <a:t>Campos</a:t>
            </a:r>
            <a:r>
              <a:rPr sz="1000" b="1" spc="15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55" dirty="0">
                <a:solidFill>
                  <a:srgbClr val="0083C9"/>
                </a:solidFill>
                <a:latin typeface="Carlito"/>
                <a:cs typeface="Carlito"/>
              </a:rPr>
              <a:t>Indexados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67715" y="4451984"/>
            <a:ext cx="2680335" cy="1544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Outros</a:t>
            </a:r>
            <a:r>
              <a:rPr sz="800" spc="1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campos</a:t>
            </a:r>
            <a:r>
              <a:rPr sz="800" spc="1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podem</a:t>
            </a:r>
            <a:r>
              <a:rPr sz="800" spc="1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compreender:</a:t>
            </a:r>
            <a:endParaRPr sz="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800">
              <a:latin typeface="Carlito"/>
              <a:cs typeface="Carlito"/>
            </a:endParaRPr>
          </a:p>
          <a:p>
            <a:pPr marL="149225" indent="-136525">
              <a:lnSpc>
                <a:spcPct val="100000"/>
              </a:lnSpc>
              <a:buFont typeface="Liberation Sans Narrow"/>
              <a:buChar char="•"/>
              <a:tabLst>
                <a:tab pos="149225" algn="l"/>
              </a:tabLst>
            </a:pP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Detalhes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Patente</a:t>
            </a:r>
            <a:endParaRPr sz="800">
              <a:latin typeface="Carlito"/>
              <a:cs typeface="Carlito"/>
            </a:endParaRPr>
          </a:p>
          <a:p>
            <a:pPr marL="149225" indent="-136525">
              <a:lnSpc>
                <a:spcPct val="100000"/>
              </a:lnSpc>
              <a:spcBef>
                <a:spcPts val="35"/>
              </a:spcBef>
              <a:buFont typeface="Liberation Sans Narrow"/>
              <a:buChar char="•"/>
              <a:tabLst>
                <a:tab pos="149225" algn="l"/>
              </a:tabLst>
            </a:pP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Estados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Designados</a:t>
            </a:r>
            <a:endParaRPr sz="800">
              <a:latin typeface="Carlito"/>
              <a:cs typeface="Carlito"/>
            </a:endParaRPr>
          </a:p>
          <a:p>
            <a:pPr marL="149225" indent="-136525">
              <a:lnSpc>
                <a:spcPct val="100000"/>
              </a:lnSpc>
              <a:spcBef>
                <a:spcPts val="35"/>
              </a:spcBef>
              <a:buFont typeface="Liberation Sans Narrow"/>
              <a:buChar char="•"/>
              <a:tabLst>
                <a:tab pos="149225" algn="l"/>
              </a:tabLst>
            </a:pP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Detalhes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Data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1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Solicitação</a:t>
            </a:r>
            <a:endParaRPr sz="800">
              <a:latin typeface="Carlito"/>
              <a:cs typeface="Carlito"/>
            </a:endParaRPr>
          </a:p>
          <a:p>
            <a:pPr marL="149225" indent="-136525">
              <a:lnSpc>
                <a:spcPct val="100000"/>
              </a:lnSpc>
              <a:spcBef>
                <a:spcPts val="55"/>
              </a:spcBef>
              <a:buFont typeface="Liberation Sans Narrow"/>
              <a:buChar char="•"/>
              <a:tabLst>
                <a:tab pos="149225" algn="l"/>
              </a:tabLst>
            </a:pP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Informações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Data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1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Prioridade</a:t>
            </a:r>
            <a:endParaRPr sz="800">
              <a:latin typeface="Carlito"/>
              <a:cs typeface="Carlito"/>
            </a:endParaRPr>
          </a:p>
          <a:p>
            <a:pPr marL="149225" indent="-136525">
              <a:lnSpc>
                <a:spcPct val="100000"/>
              </a:lnSpc>
              <a:spcBef>
                <a:spcPts val="35"/>
              </a:spcBef>
              <a:buFont typeface="Liberation Sans Narrow"/>
              <a:buChar char="•"/>
              <a:tabLst>
                <a:tab pos="149225" algn="l"/>
              </a:tabLst>
            </a:pP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Campo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Pesquisa</a:t>
            </a:r>
            <a:endParaRPr sz="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800">
              <a:latin typeface="Carlito"/>
              <a:cs typeface="Carlito"/>
            </a:endParaRPr>
          </a:p>
          <a:p>
            <a:pPr marL="13970">
              <a:lnSpc>
                <a:spcPct val="100000"/>
              </a:lnSpc>
            </a:pP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Esses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campos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não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são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pesquisáveis.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Consulte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arquivo</a:t>
            </a:r>
            <a:endParaRPr sz="800">
              <a:latin typeface="Carlito"/>
              <a:cs typeface="Carlito"/>
            </a:endParaRPr>
          </a:p>
          <a:p>
            <a:pPr marL="13970" marR="5080" indent="-1905">
              <a:lnSpc>
                <a:spcPct val="103800"/>
              </a:lnSpc>
            </a:pP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Ajuda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obter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mais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informações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sobre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esses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campos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1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Indexação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Química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apresentada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no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i="1" spc="60" dirty="0">
                <a:solidFill>
                  <a:srgbClr val="221F1F"/>
                </a:solidFill>
                <a:latin typeface="Trebuchet MS"/>
                <a:cs typeface="Trebuchet MS"/>
              </a:rPr>
              <a:t>Chemistry </a:t>
            </a:r>
            <a:r>
              <a:rPr sz="800" i="1" spc="70" dirty="0">
                <a:solidFill>
                  <a:srgbClr val="221F1F"/>
                </a:solidFill>
                <a:latin typeface="Trebuchet MS"/>
                <a:cs typeface="Trebuchet MS"/>
              </a:rPr>
              <a:t>Resource</a:t>
            </a:r>
            <a:r>
              <a:rPr sz="800" i="1" spc="165" dirty="0">
                <a:solidFill>
                  <a:srgbClr val="221F1F"/>
                </a:solidFill>
                <a:latin typeface="Trebuchet MS"/>
                <a:cs typeface="Trebuchet MS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(necessidade</a:t>
            </a:r>
            <a:r>
              <a:rPr sz="800" spc="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1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assinatura</a:t>
            </a:r>
            <a:r>
              <a:rPr sz="80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em</a:t>
            </a:r>
            <a:r>
              <a:rPr sz="800" spc="2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separado).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0" y="245109"/>
            <a:ext cx="7772400" cy="686435"/>
          </a:xfrm>
          <a:custGeom>
            <a:avLst/>
            <a:gdLst/>
            <a:ahLst/>
            <a:cxnLst/>
            <a:rect l="l" t="t" r="r" b="b"/>
            <a:pathLst>
              <a:path w="7772400" h="686435">
                <a:moveTo>
                  <a:pt x="7772400" y="0"/>
                </a:moveTo>
                <a:lnTo>
                  <a:pt x="0" y="0"/>
                </a:lnTo>
                <a:lnTo>
                  <a:pt x="0" y="686434"/>
                </a:lnTo>
                <a:lnTo>
                  <a:pt x="7772400" y="686434"/>
                </a:lnTo>
                <a:lnTo>
                  <a:pt x="7772400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Registro</a:t>
            </a:r>
            <a:r>
              <a:rPr spc="-95" dirty="0"/>
              <a:t> </a:t>
            </a:r>
            <a:r>
              <a:rPr spc="-10" dirty="0"/>
              <a:t>completo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3034410" y="2932302"/>
            <a:ext cx="8191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50" dirty="0">
                <a:solidFill>
                  <a:srgbClr val="FFFFFF"/>
                </a:solidFill>
                <a:latin typeface="Carlito"/>
                <a:cs typeface="Carlito"/>
              </a:rPr>
              <a:t>3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3102610" y="1005839"/>
            <a:ext cx="3803015" cy="5159375"/>
          </a:xfrm>
          <a:custGeom>
            <a:avLst/>
            <a:gdLst/>
            <a:ahLst/>
            <a:cxnLst/>
            <a:rect l="l" t="t" r="r" b="b"/>
            <a:pathLst>
              <a:path w="3803015" h="5159375">
                <a:moveTo>
                  <a:pt x="3803015" y="0"/>
                </a:moveTo>
                <a:lnTo>
                  <a:pt x="0" y="0"/>
                </a:lnTo>
                <a:lnTo>
                  <a:pt x="0" y="5159375"/>
                </a:lnTo>
                <a:lnTo>
                  <a:pt x="3803015" y="5159375"/>
                </a:lnTo>
                <a:lnTo>
                  <a:pt x="3803015" y="0"/>
                </a:lnTo>
                <a:close/>
              </a:path>
            </a:pathLst>
          </a:custGeom>
          <a:solidFill>
            <a:srgbClr val="7A7A7A">
              <a:alpha val="12156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object 4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59194" y="6441350"/>
            <a:ext cx="1539878" cy="26623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66">
            <a:extLst>
              <a:ext uri="{FF2B5EF4-FFF2-40B4-BE49-F238E27FC236}">
                <a16:creationId xmlns:a16="http://schemas.microsoft.com/office/drawing/2014/main" id="{97E27D16-10DF-ED97-481B-CD4350C6CB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1398" y="1575349"/>
            <a:ext cx="4940618" cy="3920490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131537" y="1121987"/>
            <a:ext cx="3703954" cy="4937760"/>
            <a:chOff x="91439" y="1118235"/>
            <a:chExt cx="3703954" cy="4937760"/>
          </a:xfrm>
        </p:grpSpPr>
        <p:sp>
          <p:nvSpPr>
            <p:cNvPr id="7" name="object 7"/>
            <p:cNvSpPr/>
            <p:nvPr/>
          </p:nvSpPr>
          <p:spPr>
            <a:xfrm>
              <a:off x="100329" y="1264285"/>
              <a:ext cx="2616835" cy="4786630"/>
            </a:xfrm>
            <a:custGeom>
              <a:avLst/>
              <a:gdLst/>
              <a:ahLst/>
              <a:cxnLst/>
              <a:rect l="l" t="t" r="r" b="b"/>
              <a:pathLst>
                <a:path w="2616835" h="4786630">
                  <a:moveTo>
                    <a:pt x="2616835" y="0"/>
                  </a:moveTo>
                  <a:lnTo>
                    <a:pt x="0" y="0"/>
                  </a:lnTo>
                  <a:lnTo>
                    <a:pt x="0" y="4786630"/>
                  </a:lnTo>
                  <a:lnTo>
                    <a:pt x="2616835" y="4786630"/>
                  </a:lnTo>
                  <a:lnTo>
                    <a:pt x="2616835" y="0"/>
                  </a:lnTo>
                  <a:close/>
                </a:path>
              </a:pathLst>
            </a:custGeom>
            <a:solidFill>
              <a:srgbClr val="F4F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7789" y="1261745"/>
              <a:ext cx="2621915" cy="4791710"/>
            </a:xfrm>
            <a:custGeom>
              <a:avLst/>
              <a:gdLst/>
              <a:ahLst/>
              <a:cxnLst/>
              <a:rect l="l" t="t" r="r" b="b"/>
              <a:pathLst>
                <a:path w="2621915" h="4791710">
                  <a:moveTo>
                    <a:pt x="0" y="4791710"/>
                  </a:moveTo>
                  <a:lnTo>
                    <a:pt x="2621915" y="4791710"/>
                  </a:lnTo>
                  <a:lnTo>
                    <a:pt x="2621915" y="0"/>
                  </a:lnTo>
                  <a:lnTo>
                    <a:pt x="0" y="0"/>
                  </a:lnTo>
                  <a:lnTo>
                    <a:pt x="0" y="4791710"/>
                  </a:lnTo>
                  <a:close/>
                </a:path>
              </a:pathLst>
            </a:custGeom>
            <a:ln w="5080">
              <a:solidFill>
                <a:srgbClr val="6C6D7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1439" y="1118235"/>
              <a:ext cx="2632075" cy="225425"/>
            </a:xfrm>
            <a:custGeom>
              <a:avLst/>
              <a:gdLst/>
              <a:ahLst/>
              <a:cxnLst/>
              <a:rect l="l" t="t" r="r" b="b"/>
              <a:pathLst>
                <a:path w="2632075" h="225425">
                  <a:moveTo>
                    <a:pt x="1395095" y="0"/>
                  </a:moveTo>
                  <a:lnTo>
                    <a:pt x="0" y="0"/>
                  </a:lnTo>
                  <a:lnTo>
                    <a:pt x="0" y="225425"/>
                  </a:lnTo>
                  <a:lnTo>
                    <a:pt x="2632075" y="225425"/>
                  </a:lnTo>
                  <a:lnTo>
                    <a:pt x="2632075" y="133985"/>
                  </a:lnTo>
                  <a:lnTo>
                    <a:pt x="1687830" y="133985"/>
                  </a:lnTo>
                  <a:lnTo>
                    <a:pt x="1395095" y="0"/>
                  </a:lnTo>
                  <a:close/>
                </a:path>
              </a:pathLst>
            </a:custGeom>
            <a:solidFill>
              <a:srgbClr val="FFCE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781300" y="2875280"/>
              <a:ext cx="1000125" cy="2597150"/>
            </a:xfrm>
            <a:custGeom>
              <a:avLst/>
              <a:gdLst/>
              <a:ahLst/>
              <a:cxnLst/>
              <a:rect l="l" t="t" r="r" b="b"/>
              <a:pathLst>
                <a:path w="1000125" h="2597150">
                  <a:moveTo>
                    <a:pt x="0" y="2597150"/>
                  </a:moveTo>
                  <a:lnTo>
                    <a:pt x="999591" y="2597150"/>
                  </a:lnTo>
                  <a:lnTo>
                    <a:pt x="999591" y="0"/>
                  </a:lnTo>
                  <a:lnTo>
                    <a:pt x="0" y="0"/>
                  </a:lnTo>
                  <a:lnTo>
                    <a:pt x="0" y="2597150"/>
                  </a:lnTo>
                  <a:close/>
                </a:path>
              </a:pathLst>
            </a:custGeom>
            <a:ln w="28575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79323" y="1157986"/>
            <a:ext cx="8191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50" dirty="0">
                <a:solidFill>
                  <a:srgbClr val="FFFFFF"/>
                </a:solidFill>
                <a:latin typeface="Carlito"/>
                <a:cs typeface="Carlito"/>
              </a:rPr>
              <a:t>1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9343" y="1153413"/>
            <a:ext cx="125984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55" dirty="0">
                <a:solidFill>
                  <a:srgbClr val="0083C9"/>
                </a:solidFill>
                <a:latin typeface="Carlito"/>
                <a:cs typeface="Carlito"/>
              </a:rPr>
              <a:t>Refine</a:t>
            </a:r>
            <a:r>
              <a:rPr sz="1000" b="1" spc="5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60" dirty="0">
                <a:solidFill>
                  <a:srgbClr val="0083C9"/>
                </a:solidFill>
                <a:latin typeface="Carlito"/>
                <a:cs typeface="Carlito"/>
              </a:rPr>
              <a:t>os</a:t>
            </a:r>
            <a:r>
              <a:rPr sz="1000" b="1" spc="14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50" dirty="0">
                <a:solidFill>
                  <a:srgbClr val="0083C9"/>
                </a:solidFill>
                <a:latin typeface="Carlito"/>
                <a:cs typeface="Carlito"/>
              </a:rPr>
              <a:t>resultados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7131" y="1432306"/>
            <a:ext cx="1909445" cy="27495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>
              <a:lnSpc>
                <a:spcPct val="103699"/>
              </a:lnSpc>
              <a:spcBef>
                <a:spcPts val="65"/>
              </a:spcBef>
            </a:pP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Use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as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opções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em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Refinar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filtrar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resultados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encontrados.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9323" y="1791970"/>
            <a:ext cx="81915" cy="147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b="1" spc="-50" dirty="0">
                <a:solidFill>
                  <a:srgbClr val="FFFFFF"/>
                </a:solidFill>
                <a:latin typeface="Carlito"/>
                <a:cs typeface="Carlito"/>
              </a:rPr>
              <a:t>2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30200" y="1787398"/>
            <a:ext cx="1770380" cy="118942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1590">
              <a:lnSpc>
                <a:spcPct val="100000"/>
              </a:lnSpc>
              <a:spcBef>
                <a:spcPts val="95"/>
              </a:spcBef>
            </a:pPr>
            <a:r>
              <a:rPr sz="1000" b="1" spc="10" dirty="0">
                <a:solidFill>
                  <a:srgbClr val="0083C9"/>
                </a:solidFill>
                <a:latin typeface="Carlito"/>
                <a:cs typeface="Carlito"/>
              </a:rPr>
              <a:t>Classifique</a:t>
            </a:r>
            <a:r>
              <a:rPr sz="1000" b="1" spc="24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10" dirty="0">
                <a:solidFill>
                  <a:srgbClr val="0083C9"/>
                </a:solidFill>
                <a:latin typeface="Carlito"/>
                <a:cs typeface="Carlito"/>
              </a:rPr>
              <a:t>os</a:t>
            </a:r>
            <a:r>
              <a:rPr sz="1000" b="1" spc="24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-10" dirty="0">
                <a:solidFill>
                  <a:srgbClr val="0083C9"/>
                </a:solidFill>
                <a:latin typeface="Carlito"/>
                <a:cs typeface="Carlito"/>
              </a:rPr>
              <a:t>resultados</a:t>
            </a:r>
            <a:endParaRPr sz="1000" dirty="0">
              <a:latin typeface="Carlito"/>
              <a:cs typeface="Carlito"/>
            </a:endParaRPr>
          </a:p>
          <a:p>
            <a:pPr marL="147320" indent="-134620">
              <a:lnSpc>
                <a:spcPct val="100000"/>
              </a:lnSpc>
              <a:spcBef>
                <a:spcPts val="45"/>
              </a:spcBef>
              <a:buFont typeface="Liberation Sans Narrow"/>
              <a:buChar char="•"/>
              <a:tabLst>
                <a:tab pos="147320" algn="l"/>
              </a:tabLst>
            </a:pPr>
            <a:r>
              <a:rPr sz="800" spc="50" dirty="0" err="1">
                <a:solidFill>
                  <a:srgbClr val="221F1F"/>
                </a:solidFill>
                <a:latin typeface="Carlito"/>
                <a:cs typeface="Carlito"/>
              </a:rPr>
              <a:t>Última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0" dirty="0">
                <a:solidFill>
                  <a:srgbClr val="221F1F"/>
                </a:solidFill>
                <a:latin typeface="Carlito"/>
                <a:cs typeface="Carlito"/>
              </a:rPr>
              <a:t>data</a:t>
            </a:r>
            <a:endParaRPr lang="pt-BR" sz="800" spc="-20" dirty="0">
              <a:solidFill>
                <a:srgbClr val="221F1F"/>
              </a:solidFill>
              <a:latin typeface="Carlito"/>
              <a:cs typeface="Carlito"/>
            </a:endParaRPr>
          </a:p>
          <a:p>
            <a:pPr marL="147320" indent="-134620">
              <a:lnSpc>
                <a:spcPct val="100000"/>
              </a:lnSpc>
              <a:spcBef>
                <a:spcPts val="45"/>
              </a:spcBef>
              <a:buFont typeface="Liberation Sans Narrow"/>
              <a:buChar char="•"/>
              <a:tabLst>
                <a:tab pos="147320" algn="l"/>
              </a:tabLst>
            </a:pPr>
            <a:r>
              <a:rPr lang="en-US" sz="800" spc="-20" dirty="0" err="1">
                <a:solidFill>
                  <a:srgbClr val="221F1F"/>
                </a:solidFill>
                <a:latin typeface="Carlito"/>
                <a:cs typeface="Carlito"/>
              </a:rPr>
              <a:t>Relevancia</a:t>
            </a:r>
            <a:endParaRPr sz="800" dirty="0">
              <a:latin typeface="Carlito"/>
              <a:cs typeface="Carlito"/>
            </a:endParaRPr>
          </a:p>
          <a:p>
            <a:pPr marL="147320" indent="-134620">
              <a:lnSpc>
                <a:spcPct val="100000"/>
              </a:lnSpc>
              <a:spcBef>
                <a:spcPts val="50"/>
              </a:spcBef>
              <a:buFont typeface="Liberation Sans Narrow"/>
              <a:buChar char="•"/>
              <a:tabLst>
                <a:tab pos="147320" algn="l"/>
              </a:tabLst>
            </a:pP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Número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citações</a:t>
            </a:r>
            <a:endParaRPr sz="800" dirty="0">
              <a:latin typeface="Carlito"/>
              <a:cs typeface="Carlito"/>
            </a:endParaRPr>
          </a:p>
          <a:p>
            <a:pPr marL="147320" indent="-134620">
              <a:lnSpc>
                <a:spcPct val="100000"/>
              </a:lnSpc>
              <a:spcBef>
                <a:spcPts val="35"/>
              </a:spcBef>
              <a:buFont typeface="Liberation Sans Narrow"/>
              <a:buChar char="•"/>
              <a:tabLst>
                <a:tab pos="147320" algn="l"/>
              </a:tabLst>
            </a:pP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Inventor</a:t>
            </a:r>
            <a:endParaRPr sz="800" dirty="0">
              <a:latin typeface="Carlito"/>
              <a:cs typeface="Carlito"/>
            </a:endParaRPr>
          </a:p>
          <a:p>
            <a:pPr marL="147320" indent="-134620">
              <a:lnSpc>
                <a:spcPct val="100000"/>
              </a:lnSpc>
              <a:spcBef>
                <a:spcPts val="50"/>
              </a:spcBef>
              <a:buFont typeface="Liberation Sans Narrow"/>
              <a:buChar char="•"/>
              <a:tabLst>
                <a:tab pos="147320" algn="l"/>
              </a:tabLst>
            </a:pP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Data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publicação</a:t>
            </a:r>
            <a:endParaRPr sz="800" dirty="0">
              <a:latin typeface="Carlito"/>
              <a:cs typeface="Carlito"/>
            </a:endParaRPr>
          </a:p>
          <a:p>
            <a:pPr marL="147320" indent="-134620">
              <a:lnSpc>
                <a:spcPct val="100000"/>
              </a:lnSpc>
              <a:spcBef>
                <a:spcPts val="35"/>
              </a:spcBef>
              <a:buFont typeface="Liberation Sans Narrow"/>
              <a:buChar char="•"/>
              <a:tabLst>
                <a:tab pos="147320" algn="l"/>
              </a:tabLst>
            </a:pP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Nome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do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depositante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1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Patente</a:t>
            </a:r>
            <a:endParaRPr sz="800" dirty="0">
              <a:latin typeface="Carlito"/>
              <a:cs typeface="Carlito"/>
            </a:endParaRPr>
          </a:p>
          <a:p>
            <a:pPr marL="147320" indent="-134620">
              <a:lnSpc>
                <a:spcPct val="100000"/>
              </a:lnSpc>
              <a:spcBef>
                <a:spcPts val="35"/>
              </a:spcBef>
              <a:buFont typeface="Liberation Sans Narrow"/>
              <a:buChar char="•"/>
              <a:tabLst>
                <a:tab pos="147320" algn="l"/>
              </a:tabLst>
            </a:pP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Código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do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depositante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spc="2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Patente</a:t>
            </a:r>
            <a:endParaRPr sz="800" dirty="0">
              <a:latin typeface="Carlito"/>
              <a:cs typeface="Carlito"/>
            </a:endParaRPr>
          </a:p>
          <a:p>
            <a:pPr marL="147320" indent="-134620">
              <a:lnSpc>
                <a:spcPct val="100000"/>
              </a:lnSpc>
              <a:spcBef>
                <a:spcPts val="50"/>
              </a:spcBef>
              <a:buFont typeface="Liberation Sans Narrow"/>
              <a:buChar char="•"/>
              <a:tabLst>
                <a:tab pos="147320" algn="l"/>
              </a:tabLst>
            </a:pP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Código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Classe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no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Derwent</a:t>
            </a:r>
            <a:endParaRPr sz="800" dirty="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67131" y="2892332"/>
            <a:ext cx="2341245" cy="76263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765">
              <a:lnSpc>
                <a:spcPct val="100000"/>
              </a:lnSpc>
              <a:spcBef>
                <a:spcPts val="455"/>
              </a:spcBef>
            </a:pPr>
            <a:r>
              <a:rPr sz="1200" b="1" baseline="10416" dirty="0">
                <a:solidFill>
                  <a:srgbClr val="FFFFFF"/>
                </a:solidFill>
                <a:latin typeface="Carlito"/>
                <a:cs typeface="Carlito"/>
              </a:rPr>
              <a:t>3</a:t>
            </a:r>
            <a:r>
              <a:rPr sz="1200" b="1" spc="735" baseline="10416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1000" b="1" spc="55" dirty="0">
                <a:solidFill>
                  <a:srgbClr val="0083C9"/>
                </a:solidFill>
                <a:latin typeface="Carlito"/>
                <a:cs typeface="Carlito"/>
              </a:rPr>
              <a:t>Analise</a:t>
            </a:r>
            <a:r>
              <a:rPr sz="1000" b="1" spc="5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60" dirty="0">
                <a:solidFill>
                  <a:srgbClr val="0083C9"/>
                </a:solidFill>
                <a:latin typeface="Carlito"/>
                <a:cs typeface="Carlito"/>
              </a:rPr>
              <a:t>os</a:t>
            </a:r>
            <a:r>
              <a:rPr sz="1000" b="1" spc="14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45" dirty="0">
                <a:solidFill>
                  <a:srgbClr val="0083C9"/>
                </a:solidFill>
                <a:latin typeface="Carlito"/>
                <a:cs typeface="Carlito"/>
              </a:rPr>
              <a:t>resultados</a:t>
            </a:r>
            <a:endParaRPr sz="1000">
              <a:latin typeface="Carlito"/>
              <a:cs typeface="Carlito"/>
            </a:endParaRPr>
          </a:p>
          <a:p>
            <a:pPr marL="12700" marR="5080">
              <a:lnSpc>
                <a:spcPct val="103699"/>
              </a:lnSpc>
              <a:spcBef>
                <a:spcPts val="265"/>
              </a:spcBef>
            </a:pP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Assim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como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Refinar,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ao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usar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Analisar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Resultados,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você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pode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explorar</a:t>
            </a:r>
            <a:r>
              <a:rPr sz="800" spc="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resultados.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Criar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gráficos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tabelas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que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pode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exportar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Microsoft®</a:t>
            </a:r>
            <a:r>
              <a:rPr sz="800" spc="21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Excel.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9323" y="3741801"/>
            <a:ext cx="8191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50" dirty="0">
                <a:solidFill>
                  <a:srgbClr val="FFFFFF"/>
                </a:solidFill>
                <a:latin typeface="Carlito"/>
                <a:cs typeface="Carlito"/>
              </a:rPr>
              <a:t>4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7820" y="3737228"/>
            <a:ext cx="122301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60" dirty="0">
                <a:solidFill>
                  <a:srgbClr val="0083C9"/>
                </a:solidFill>
                <a:latin typeface="Carlito"/>
                <a:cs typeface="Carlito"/>
              </a:rPr>
              <a:t>Exporte</a:t>
            </a:r>
            <a:r>
              <a:rPr sz="1000" b="1" spc="5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60" dirty="0">
                <a:solidFill>
                  <a:srgbClr val="0083C9"/>
                </a:solidFill>
                <a:latin typeface="Carlito"/>
                <a:cs typeface="Carlito"/>
              </a:rPr>
              <a:t>os</a:t>
            </a:r>
            <a:r>
              <a:rPr sz="1000" b="1" spc="40" dirty="0">
                <a:solidFill>
                  <a:srgbClr val="0083C9"/>
                </a:solidFill>
                <a:latin typeface="Carlito"/>
                <a:cs typeface="Carlito"/>
              </a:rPr>
              <a:t> registros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67131" y="3926204"/>
            <a:ext cx="2299970" cy="40132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>
              <a:lnSpc>
                <a:spcPct val="103699"/>
              </a:lnSpc>
              <a:spcBef>
                <a:spcPts val="65"/>
              </a:spcBef>
            </a:pP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Salve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registros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desejados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no</a:t>
            </a:r>
            <a:r>
              <a:rPr sz="80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EndNote,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imprima,</a:t>
            </a:r>
            <a:r>
              <a:rPr sz="800" spc="1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envie</a:t>
            </a:r>
            <a:r>
              <a:rPr sz="800" spc="1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por</a:t>
            </a:r>
            <a:r>
              <a:rPr sz="800" spc="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e-mail</a:t>
            </a:r>
            <a:r>
              <a:rPr sz="800" spc="1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ou</a:t>
            </a:r>
            <a:r>
              <a:rPr sz="800" spc="1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salve</a:t>
            </a:r>
            <a:r>
              <a:rPr sz="800" spc="11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em</a:t>
            </a:r>
            <a:r>
              <a:rPr sz="80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uma</a:t>
            </a:r>
            <a:r>
              <a:rPr sz="800" spc="114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0" dirty="0">
                <a:solidFill>
                  <a:srgbClr val="221F1F"/>
                </a:solidFill>
                <a:latin typeface="Carlito"/>
                <a:cs typeface="Carlito"/>
              </a:rPr>
              <a:t>lista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marcada.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0847" y="4412360"/>
            <a:ext cx="8191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50" dirty="0">
                <a:solidFill>
                  <a:srgbClr val="FFFFFF"/>
                </a:solidFill>
                <a:latin typeface="Carlito"/>
                <a:cs typeface="Carlito"/>
              </a:rPr>
              <a:t>1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7820" y="4407789"/>
            <a:ext cx="15468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dirty="0">
                <a:solidFill>
                  <a:srgbClr val="0083C9"/>
                </a:solidFill>
                <a:latin typeface="Carlito"/>
                <a:cs typeface="Carlito"/>
              </a:rPr>
              <a:t>Salve</a:t>
            </a:r>
            <a:r>
              <a:rPr sz="1000" b="1" spc="-1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dirty="0">
                <a:solidFill>
                  <a:srgbClr val="0083C9"/>
                </a:solidFill>
                <a:latin typeface="Carlito"/>
                <a:cs typeface="Carlito"/>
              </a:rPr>
              <a:t>Pesquisas</a:t>
            </a:r>
            <a:r>
              <a:rPr sz="1000" b="1" spc="-25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dirty="0">
                <a:solidFill>
                  <a:srgbClr val="0083C9"/>
                </a:solidFill>
                <a:latin typeface="Carlito"/>
                <a:cs typeface="Carlito"/>
              </a:rPr>
              <a:t>e</a:t>
            </a:r>
            <a:r>
              <a:rPr sz="1000" b="1" spc="-2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dirty="0">
                <a:solidFill>
                  <a:srgbClr val="0083C9"/>
                </a:solidFill>
                <a:latin typeface="Carlito"/>
                <a:cs typeface="Carlito"/>
              </a:rPr>
              <a:t>crie</a:t>
            </a:r>
            <a:r>
              <a:rPr sz="1000" b="1" spc="-20" dirty="0">
                <a:solidFill>
                  <a:srgbClr val="0083C9"/>
                </a:solidFill>
                <a:latin typeface="Carlito"/>
                <a:cs typeface="Carlito"/>
              </a:rPr>
              <a:t> </a:t>
            </a:r>
            <a:r>
              <a:rPr sz="1000" b="1" spc="-10" dirty="0">
                <a:solidFill>
                  <a:srgbClr val="0083C9"/>
                </a:solidFill>
                <a:latin typeface="Carlito"/>
                <a:cs typeface="Carlito"/>
              </a:rPr>
              <a:t>alertas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5900" y="4667478"/>
            <a:ext cx="2360930" cy="10077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É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possível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salvar</a:t>
            </a:r>
            <a:r>
              <a:rPr sz="800" spc="1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suas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pesquisas</a:t>
            </a:r>
            <a:r>
              <a:rPr sz="800" spc="1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spc="1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criar</a:t>
            </a:r>
            <a:r>
              <a:rPr sz="80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10" dirty="0">
                <a:solidFill>
                  <a:srgbClr val="221F1F"/>
                </a:solidFill>
                <a:latin typeface="Carlito"/>
                <a:cs typeface="Carlito"/>
              </a:rPr>
              <a:t>alertas</a:t>
            </a:r>
            <a:r>
              <a:rPr sz="800" spc="1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25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novo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conteúdo.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Você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pode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escolher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frequência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que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receberá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alerta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por</a:t>
            </a:r>
            <a:r>
              <a:rPr sz="80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e-mail.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alertas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 poderão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ser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inativados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ou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reativados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-10" dirty="0">
                <a:solidFill>
                  <a:srgbClr val="221F1F"/>
                </a:solidFill>
                <a:latin typeface="Carlito"/>
                <a:cs typeface="Carlito"/>
              </a:rPr>
              <a:t>qualquer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 momento. Se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um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alerta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expirar,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ele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permanecerá 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como </a:t>
            </a:r>
            <a:r>
              <a:rPr sz="800" spc="60" dirty="0">
                <a:solidFill>
                  <a:srgbClr val="221F1F"/>
                </a:solidFill>
                <a:latin typeface="Carlito"/>
                <a:cs typeface="Carlito"/>
              </a:rPr>
              <a:t>uma</a:t>
            </a:r>
            <a:r>
              <a:rPr sz="80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estratégia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pesquisa</a:t>
            </a:r>
            <a:r>
              <a:rPr sz="80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salva</a:t>
            </a:r>
            <a:r>
              <a:rPr sz="80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70" dirty="0">
                <a:solidFill>
                  <a:srgbClr val="221F1F"/>
                </a:solidFill>
                <a:latin typeface="Carlito"/>
                <a:cs typeface="Carlito"/>
              </a:rPr>
              <a:t>em </a:t>
            </a:r>
            <a:r>
              <a:rPr sz="800" spc="-25" dirty="0">
                <a:solidFill>
                  <a:srgbClr val="221F1F"/>
                </a:solidFill>
                <a:latin typeface="Carlito"/>
                <a:cs typeface="Carlito"/>
              </a:rPr>
              <a:t>seu</a:t>
            </a:r>
            <a:r>
              <a:rPr sz="800" spc="45" dirty="0">
                <a:solidFill>
                  <a:srgbClr val="221F1F"/>
                </a:solidFill>
                <a:latin typeface="Carlito"/>
                <a:cs typeface="Carlito"/>
              </a:rPr>
              <a:t> perfilpessoal</a:t>
            </a:r>
            <a:r>
              <a:rPr sz="800" spc="3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até</a:t>
            </a:r>
            <a:r>
              <a:rPr sz="80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que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0" dirty="0">
                <a:solidFill>
                  <a:srgbClr val="221F1F"/>
                </a:solidFill>
                <a:latin typeface="Carlito"/>
                <a:cs typeface="Carlito"/>
              </a:rPr>
              <a:t>você</a:t>
            </a:r>
            <a:r>
              <a:rPr sz="80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5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spc="35" dirty="0">
                <a:solidFill>
                  <a:srgbClr val="221F1F"/>
                </a:solidFill>
                <a:latin typeface="Carlito"/>
                <a:cs typeface="Carlito"/>
              </a:rPr>
              <a:t>exclua.</a:t>
            </a:r>
            <a:endParaRPr sz="800">
              <a:latin typeface="Carlito"/>
              <a:cs typeface="Carlito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9525" y="12700"/>
            <a:ext cx="7740650" cy="915035"/>
            <a:chOff x="9525" y="12700"/>
            <a:chExt cx="7740650" cy="915035"/>
          </a:xfrm>
        </p:grpSpPr>
        <p:sp>
          <p:nvSpPr>
            <p:cNvPr id="24" name="object 24"/>
            <p:cNvSpPr/>
            <p:nvPr/>
          </p:nvSpPr>
          <p:spPr>
            <a:xfrm>
              <a:off x="9525" y="205739"/>
              <a:ext cx="7732395" cy="721995"/>
            </a:xfrm>
            <a:custGeom>
              <a:avLst/>
              <a:gdLst/>
              <a:ahLst/>
              <a:cxnLst/>
              <a:rect l="l" t="t" r="r" b="b"/>
              <a:pathLst>
                <a:path w="7732395" h="721994">
                  <a:moveTo>
                    <a:pt x="7732395" y="0"/>
                  </a:moveTo>
                  <a:lnTo>
                    <a:pt x="0" y="0"/>
                  </a:lnTo>
                  <a:lnTo>
                    <a:pt x="0" y="721994"/>
                  </a:lnTo>
                  <a:lnTo>
                    <a:pt x="7732395" y="721994"/>
                  </a:lnTo>
                  <a:lnTo>
                    <a:pt x="7732395" y="0"/>
                  </a:lnTo>
                  <a:close/>
                </a:path>
              </a:pathLst>
            </a:custGeom>
            <a:solidFill>
              <a:srgbClr val="6F2F9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525" y="12700"/>
              <a:ext cx="7740650" cy="459105"/>
            </a:xfrm>
            <a:custGeom>
              <a:avLst/>
              <a:gdLst/>
              <a:ahLst/>
              <a:cxnLst/>
              <a:rect l="l" t="t" r="r" b="b"/>
              <a:pathLst>
                <a:path w="7740650" h="459105">
                  <a:moveTo>
                    <a:pt x="0" y="0"/>
                  </a:moveTo>
                  <a:lnTo>
                    <a:pt x="0" y="228600"/>
                  </a:lnTo>
                  <a:lnTo>
                    <a:pt x="3714115" y="229234"/>
                  </a:lnTo>
                  <a:lnTo>
                    <a:pt x="3714115" y="459104"/>
                  </a:lnTo>
                  <a:lnTo>
                    <a:pt x="7740650" y="459104"/>
                  </a:lnTo>
                  <a:lnTo>
                    <a:pt x="7728584" y="6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9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Refine</a:t>
            </a:r>
            <a:r>
              <a:rPr spc="-409" dirty="0"/>
              <a:t> </a:t>
            </a:r>
            <a:r>
              <a:rPr spc="-20" dirty="0"/>
              <a:t>e</a:t>
            </a:r>
            <a:r>
              <a:rPr spc="-395" dirty="0"/>
              <a:t> </a:t>
            </a:r>
            <a:r>
              <a:rPr spc="-10" dirty="0"/>
              <a:t>Analise</a:t>
            </a:r>
          </a:p>
        </p:txBody>
      </p:sp>
      <p:grpSp>
        <p:nvGrpSpPr>
          <p:cNvPr id="27" name="object 27"/>
          <p:cNvGrpSpPr/>
          <p:nvPr/>
        </p:nvGrpSpPr>
        <p:grpSpPr>
          <a:xfrm>
            <a:off x="151129" y="1163955"/>
            <a:ext cx="139700" cy="139700"/>
            <a:chOff x="151129" y="1163955"/>
            <a:chExt cx="139700" cy="139700"/>
          </a:xfrm>
        </p:grpSpPr>
        <p:pic>
          <p:nvPicPr>
            <p:cNvPr id="28" name="object 2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1129" y="1163955"/>
              <a:ext cx="139699" cy="139700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91134" y="1186815"/>
              <a:ext cx="45720" cy="90170"/>
            </a:xfrm>
            <a:custGeom>
              <a:avLst/>
              <a:gdLst/>
              <a:ahLst/>
              <a:cxnLst/>
              <a:rect l="l" t="t" r="r" b="b"/>
              <a:pathLst>
                <a:path w="45720" h="90169">
                  <a:moveTo>
                    <a:pt x="45669" y="0"/>
                  </a:moveTo>
                  <a:lnTo>
                    <a:pt x="27343" y="0"/>
                  </a:lnTo>
                  <a:lnTo>
                    <a:pt x="25044" y="5587"/>
                  </a:lnTo>
                  <a:lnTo>
                    <a:pt x="21704" y="10160"/>
                  </a:lnTo>
                  <a:lnTo>
                    <a:pt x="13411" y="17907"/>
                  </a:lnTo>
                  <a:lnTo>
                    <a:pt x="7543" y="20955"/>
                  </a:lnTo>
                  <a:lnTo>
                    <a:pt x="0" y="23749"/>
                  </a:lnTo>
                  <a:lnTo>
                    <a:pt x="0" y="43942"/>
                  </a:lnTo>
                  <a:lnTo>
                    <a:pt x="23266" y="31114"/>
                  </a:lnTo>
                  <a:lnTo>
                    <a:pt x="23266" y="90170"/>
                  </a:lnTo>
                  <a:lnTo>
                    <a:pt x="45669" y="90170"/>
                  </a:lnTo>
                  <a:lnTo>
                    <a:pt x="4566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91134" y="1186815"/>
              <a:ext cx="45720" cy="90170"/>
            </a:xfrm>
            <a:custGeom>
              <a:avLst/>
              <a:gdLst/>
              <a:ahLst/>
              <a:cxnLst/>
              <a:rect l="l" t="t" r="r" b="b"/>
              <a:pathLst>
                <a:path w="45720" h="90169">
                  <a:moveTo>
                    <a:pt x="45669" y="0"/>
                  </a:moveTo>
                  <a:lnTo>
                    <a:pt x="45669" y="22500"/>
                  </a:lnTo>
                  <a:lnTo>
                    <a:pt x="45669" y="45037"/>
                  </a:lnTo>
                  <a:lnTo>
                    <a:pt x="45669" y="67597"/>
                  </a:lnTo>
                  <a:lnTo>
                    <a:pt x="45669" y="90170"/>
                  </a:lnTo>
                  <a:lnTo>
                    <a:pt x="38201" y="90170"/>
                  </a:lnTo>
                  <a:lnTo>
                    <a:pt x="30733" y="90170"/>
                  </a:lnTo>
                  <a:lnTo>
                    <a:pt x="23266" y="90170"/>
                  </a:lnTo>
                  <a:lnTo>
                    <a:pt x="23266" y="75406"/>
                  </a:lnTo>
                  <a:lnTo>
                    <a:pt x="23266" y="60642"/>
                  </a:lnTo>
                  <a:lnTo>
                    <a:pt x="23266" y="45878"/>
                  </a:lnTo>
                  <a:lnTo>
                    <a:pt x="23266" y="31114"/>
                  </a:lnTo>
                  <a:lnTo>
                    <a:pt x="19659" y="34162"/>
                  </a:lnTo>
                  <a:lnTo>
                    <a:pt x="0" y="43942"/>
                  </a:lnTo>
                  <a:lnTo>
                    <a:pt x="0" y="37211"/>
                  </a:lnTo>
                  <a:lnTo>
                    <a:pt x="0" y="30480"/>
                  </a:lnTo>
                  <a:lnTo>
                    <a:pt x="0" y="23749"/>
                  </a:lnTo>
                  <a:lnTo>
                    <a:pt x="7543" y="20955"/>
                  </a:lnTo>
                  <a:lnTo>
                    <a:pt x="13411" y="17907"/>
                  </a:lnTo>
                  <a:lnTo>
                    <a:pt x="17564" y="13970"/>
                  </a:lnTo>
                  <a:lnTo>
                    <a:pt x="21704" y="10160"/>
                  </a:lnTo>
                  <a:lnTo>
                    <a:pt x="25044" y="5587"/>
                  </a:lnTo>
                  <a:lnTo>
                    <a:pt x="27343" y="0"/>
                  </a:lnTo>
                  <a:lnTo>
                    <a:pt x="33451" y="0"/>
                  </a:lnTo>
                  <a:lnTo>
                    <a:pt x="39560" y="0"/>
                  </a:lnTo>
                  <a:lnTo>
                    <a:pt x="45669" y="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151129" y="1815464"/>
            <a:ext cx="139700" cy="139700"/>
            <a:chOff x="151129" y="1815464"/>
            <a:chExt cx="139700" cy="139700"/>
          </a:xfrm>
        </p:grpSpPr>
        <p:pic>
          <p:nvPicPr>
            <p:cNvPr id="32" name="object 3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1129" y="1815464"/>
              <a:ext cx="139699" cy="13970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196849" y="1830704"/>
              <a:ext cx="45720" cy="90170"/>
            </a:xfrm>
            <a:custGeom>
              <a:avLst/>
              <a:gdLst/>
              <a:ahLst/>
              <a:cxnLst/>
              <a:rect l="l" t="t" r="r" b="b"/>
              <a:pathLst>
                <a:path w="45720" h="90169">
                  <a:moveTo>
                    <a:pt x="28562" y="0"/>
                  </a:moveTo>
                  <a:lnTo>
                    <a:pt x="18097" y="0"/>
                  </a:lnTo>
                  <a:lnTo>
                    <a:pt x="14033" y="1016"/>
                  </a:lnTo>
                  <a:lnTo>
                    <a:pt x="1117" y="28321"/>
                  </a:lnTo>
                  <a:lnTo>
                    <a:pt x="16370" y="30225"/>
                  </a:lnTo>
                  <a:lnTo>
                    <a:pt x="16776" y="25273"/>
                  </a:lnTo>
                  <a:lnTo>
                    <a:pt x="17665" y="21844"/>
                  </a:lnTo>
                  <a:lnTo>
                    <a:pt x="20091" y="17780"/>
                  </a:lnTo>
                  <a:lnTo>
                    <a:pt x="21678" y="16891"/>
                  </a:lnTo>
                  <a:lnTo>
                    <a:pt x="25488" y="16891"/>
                  </a:lnTo>
                  <a:lnTo>
                    <a:pt x="27076" y="17780"/>
                  </a:lnTo>
                  <a:lnTo>
                    <a:pt x="29514" y="21590"/>
                  </a:lnTo>
                  <a:lnTo>
                    <a:pt x="30124" y="23875"/>
                  </a:lnTo>
                  <a:lnTo>
                    <a:pt x="30124" y="29083"/>
                  </a:lnTo>
                  <a:lnTo>
                    <a:pt x="29476" y="31750"/>
                  </a:lnTo>
                  <a:lnTo>
                    <a:pt x="27050" y="37337"/>
                  </a:lnTo>
                  <a:lnTo>
                    <a:pt x="24091" y="41402"/>
                  </a:lnTo>
                  <a:lnTo>
                    <a:pt x="19697" y="46736"/>
                  </a:lnTo>
                  <a:lnTo>
                    <a:pt x="14696" y="53145"/>
                  </a:lnTo>
                  <a:lnTo>
                    <a:pt x="0" y="90170"/>
                  </a:lnTo>
                  <a:lnTo>
                    <a:pt x="45681" y="90170"/>
                  </a:lnTo>
                  <a:lnTo>
                    <a:pt x="45681" y="70104"/>
                  </a:lnTo>
                  <a:lnTo>
                    <a:pt x="21907" y="70104"/>
                  </a:lnTo>
                  <a:lnTo>
                    <a:pt x="23266" y="67818"/>
                  </a:lnTo>
                  <a:lnTo>
                    <a:pt x="26568" y="63246"/>
                  </a:lnTo>
                  <a:lnTo>
                    <a:pt x="36804" y="51562"/>
                  </a:lnTo>
                  <a:lnTo>
                    <a:pt x="40449" y="46228"/>
                  </a:lnTo>
                  <a:lnTo>
                    <a:pt x="44297" y="36322"/>
                  </a:lnTo>
                  <a:lnTo>
                    <a:pt x="45300" y="31242"/>
                  </a:lnTo>
                  <a:lnTo>
                    <a:pt x="45300" y="20700"/>
                  </a:lnTo>
                  <a:lnTo>
                    <a:pt x="44424" y="16129"/>
                  </a:lnTo>
                  <a:lnTo>
                    <a:pt x="41071" y="8000"/>
                  </a:lnTo>
                  <a:lnTo>
                    <a:pt x="38671" y="4953"/>
                  </a:lnTo>
                  <a:lnTo>
                    <a:pt x="32765" y="889"/>
                  </a:lnTo>
                  <a:lnTo>
                    <a:pt x="2856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96849" y="1830704"/>
              <a:ext cx="45720" cy="90170"/>
            </a:xfrm>
            <a:custGeom>
              <a:avLst/>
              <a:gdLst/>
              <a:ahLst/>
              <a:cxnLst/>
              <a:rect l="l" t="t" r="r" b="b"/>
              <a:pathLst>
                <a:path w="45720" h="90169">
                  <a:moveTo>
                    <a:pt x="45681" y="90170"/>
                  </a:moveTo>
                  <a:lnTo>
                    <a:pt x="34261" y="90170"/>
                  </a:lnTo>
                  <a:lnTo>
                    <a:pt x="22840" y="90170"/>
                  </a:lnTo>
                  <a:lnTo>
                    <a:pt x="11420" y="90170"/>
                  </a:lnTo>
                  <a:lnTo>
                    <a:pt x="0" y="90170"/>
                  </a:lnTo>
                  <a:lnTo>
                    <a:pt x="507" y="82804"/>
                  </a:lnTo>
                  <a:lnTo>
                    <a:pt x="19697" y="46736"/>
                  </a:lnTo>
                  <a:lnTo>
                    <a:pt x="24091" y="41402"/>
                  </a:lnTo>
                  <a:lnTo>
                    <a:pt x="27050" y="37337"/>
                  </a:lnTo>
                  <a:lnTo>
                    <a:pt x="28257" y="34544"/>
                  </a:lnTo>
                  <a:lnTo>
                    <a:pt x="29476" y="31750"/>
                  </a:lnTo>
                  <a:lnTo>
                    <a:pt x="30124" y="29083"/>
                  </a:lnTo>
                  <a:lnTo>
                    <a:pt x="30124" y="26670"/>
                  </a:lnTo>
                  <a:lnTo>
                    <a:pt x="30124" y="23875"/>
                  </a:lnTo>
                  <a:lnTo>
                    <a:pt x="29514" y="21590"/>
                  </a:lnTo>
                  <a:lnTo>
                    <a:pt x="28295" y="19685"/>
                  </a:lnTo>
                  <a:lnTo>
                    <a:pt x="27076" y="17780"/>
                  </a:lnTo>
                  <a:lnTo>
                    <a:pt x="25488" y="16891"/>
                  </a:lnTo>
                  <a:lnTo>
                    <a:pt x="23621" y="16891"/>
                  </a:lnTo>
                  <a:lnTo>
                    <a:pt x="21678" y="16891"/>
                  </a:lnTo>
                  <a:lnTo>
                    <a:pt x="16370" y="30225"/>
                  </a:lnTo>
                  <a:lnTo>
                    <a:pt x="11290" y="29591"/>
                  </a:lnTo>
                  <a:lnTo>
                    <a:pt x="6197" y="28956"/>
                  </a:lnTo>
                  <a:lnTo>
                    <a:pt x="1117" y="28321"/>
                  </a:lnTo>
                  <a:lnTo>
                    <a:pt x="1701" y="21336"/>
                  </a:lnTo>
                  <a:lnTo>
                    <a:pt x="18097" y="0"/>
                  </a:lnTo>
                  <a:lnTo>
                    <a:pt x="23215" y="0"/>
                  </a:lnTo>
                  <a:lnTo>
                    <a:pt x="28562" y="0"/>
                  </a:lnTo>
                  <a:lnTo>
                    <a:pt x="45300" y="20700"/>
                  </a:lnTo>
                  <a:lnTo>
                    <a:pt x="45300" y="25781"/>
                  </a:lnTo>
                  <a:lnTo>
                    <a:pt x="45300" y="31242"/>
                  </a:lnTo>
                  <a:lnTo>
                    <a:pt x="26568" y="63246"/>
                  </a:lnTo>
                  <a:lnTo>
                    <a:pt x="25565" y="64643"/>
                  </a:lnTo>
                  <a:lnTo>
                    <a:pt x="24536" y="66040"/>
                  </a:lnTo>
                  <a:lnTo>
                    <a:pt x="23266" y="67818"/>
                  </a:lnTo>
                  <a:lnTo>
                    <a:pt x="21907" y="70104"/>
                  </a:lnTo>
                  <a:lnTo>
                    <a:pt x="29832" y="70104"/>
                  </a:lnTo>
                  <a:lnTo>
                    <a:pt x="37757" y="70104"/>
                  </a:lnTo>
                  <a:lnTo>
                    <a:pt x="45681" y="70104"/>
                  </a:lnTo>
                  <a:lnTo>
                    <a:pt x="45681" y="76708"/>
                  </a:lnTo>
                  <a:lnTo>
                    <a:pt x="45681" y="83439"/>
                  </a:lnTo>
                  <a:lnTo>
                    <a:pt x="45681" y="90170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5" name="object 35"/>
          <p:cNvGrpSpPr/>
          <p:nvPr/>
        </p:nvGrpSpPr>
        <p:grpSpPr>
          <a:xfrm>
            <a:off x="151129" y="2961004"/>
            <a:ext cx="139700" cy="139700"/>
            <a:chOff x="151129" y="2961004"/>
            <a:chExt cx="139700" cy="139700"/>
          </a:xfrm>
        </p:grpSpPr>
        <p:pic>
          <p:nvPicPr>
            <p:cNvPr id="36" name="object 3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1129" y="2961004"/>
              <a:ext cx="139699" cy="139700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194944" y="2981959"/>
              <a:ext cx="45720" cy="90170"/>
            </a:xfrm>
            <a:custGeom>
              <a:avLst/>
              <a:gdLst/>
              <a:ahLst/>
              <a:cxnLst/>
              <a:rect l="l" t="t" r="r" b="b"/>
              <a:pathLst>
                <a:path w="45720" h="90169">
                  <a:moveTo>
                    <a:pt x="29578" y="0"/>
                  </a:moveTo>
                  <a:lnTo>
                    <a:pt x="16065" y="0"/>
                  </a:lnTo>
                  <a:lnTo>
                    <a:pt x="11201" y="1904"/>
                  </a:lnTo>
                  <a:lnTo>
                    <a:pt x="4419" y="9778"/>
                  </a:lnTo>
                  <a:lnTo>
                    <a:pt x="2006" y="15239"/>
                  </a:lnTo>
                  <a:lnTo>
                    <a:pt x="825" y="22605"/>
                  </a:lnTo>
                  <a:lnTo>
                    <a:pt x="15354" y="26669"/>
                  </a:lnTo>
                  <a:lnTo>
                    <a:pt x="15760" y="22351"/>
                  </a:lnTo>
                  <a:lnTo>
                    <a:pt x="16535" y="19303"/>
                  </a:lnTo>
                  <a:lnTo>
                    <a:pt x="18770" y="15875"/>
                  </a:lnTo>
                  <a:lnTo>
                    <a:pt x="20256" y="14986"/>
                  </a:lnTo>
                  <a:lnTo>
                    <a:pt x="23837" y="14986"/>
                  </a:lnTo>
                  <a:lnTo>
                    <a:pt x="25209" y="15748"/>
                  </a:lnTo>
                  <a:lnTo>
                    <a:pt x="27216" y="19050"/>
                  </a:lnTo>
                  <a:lnTo>
                    <a:pt x="27724" y="21081"/>
                  </a:lnTo>
                  <a:lnTo>
                    <a:pt x="27724" y="26542"/>
                  </a:lnTo>
                  <a:lnTo>
                    <a:pt x="27025" y="28955"/>
                  </a:lnTo>
                  <a:lnTo>
                    <a:pt x="24384" y="33019"/>
                  </a:lnTo>
                  <a:lnTo>
                    <a:pt x="22669" y="34036"/>
                  </a:lnTo>
                  <a:lnTo>
                    <a:pt x="20180" y="34036"/>
                  </a:lnTo>
                  <a:lnTo>
                    <a:pt x="18669" y="33654"/>
                  </a:lnTo>
                  <a:lnTo>
                    <a:pt x="17881" y="51053"/>
                  </a:lnTo>
                  <a:lnTo>
                    <a:pt x="19989" y="50037"/>
                  </a:lnTo>
                  <a:lnTo>
                    <a:pt x="21653" y="49529"/>
                  </a:lnTo>
                  <a:lnTo>
                    <a:pt x="25120" y="49529"/>
                  </a:lnTo>
                  <a:lnTo>
                    <a:pt x="26949" y="50673"/>
                  </a:lnTo>
                  <a:lnTo>
                    <a:pt x="29552" y="55117"/>
                  </a:lnTo>
                  <a:lnTo>
                    <a:pt x="30213" y="58292"/>
                  </a:lnTo>
                  <a:lnTo>
                    <a:pt x="30213" y="66293"/>
                  </a:lnTo>
                  <a:lnTo>
                    <a:pt x="29514" y="69468"/>
                  </a:lnTo>
                  <a:lnTo>
                    <a:pt x="26797" y="74167"/>
                  </a:lnTo>
                  <a:lnTo>
                    <a:pt x="25082" y="75311"/>
                  </a:lnTo>
                  <a:lnTo>
                    <a:pt x="21043" y="75311"/>
                  </a:lnTo>
                  <a:lnTo>
                    <a:pt x="19405" y="74422"/>
                  </a:lnTo>
                  <a:lnTo>
                    <a:pt x="16916" y="70612"/>
                  </a:lnTo>
                  <a:lnTo>
                    <a:pt x="15938" y="67310"/>
                  </a:lnTo>
                  <a:lnTo>
                    <a:pt x="15354" y="62356"/>
                  </a:lnTo>
                  <a:lnTo>
                    <a:pt x="0" y="65659"/>
                  </a:lnTo>
                  <a:lnTo>
                    <a:pt x="18364" y="90169"/>
                  </a:lnTo>
                  <a:lnTo>
                    <a:pt x="28549" y="90169"/>
                  </a:lnTo>
                  <a:lnTo>
                    <a:pt x="45681" y="66039"/>
                  </a:lnTo>
                  <a:lnTo>
                    <a:pt x="45681" y="56895"/>
                  </a:lnTo>
                  <a:lnTo>
                    <a:pt x="34963" y="40639"/>
                  </a:lnTo>
                  <a:lnTo>
                    <a:pt x="37579" y="38226"/>
                  </a:lnTo>
                  <a:lnTo>
                    <a:pt x="39585" y="35560"/>
                  </a:lnTo>
                  <a:lnTo>
                    <a:pt x="42189" y="29590"/>
                  </a:lnTo>
                  <a:lnTo>
                    <a:pt x="42849" y="26035"/>
                  </a:lnTo>
                  <a:lnTo>
                    <a:pt x="42849" y="15875"/>
                  </a:lnTo>
                  <a:lnTo>
                    <a:pt x="41186" y="10667"/>
                  </a:lnTo>
                  <a:lnTo>
                    <a:pt x="34861" y="2159"/>
                  </a:lnTo>
                  <a:lnTo>
                    <a:pt x="2957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94944" y="2981959"/>
              <a:ext cx="45720" cy="90170"/>
            </a:xfrm>
            <a:custGeom>
              <a:avLst/>
              <a:gdLst/>
              <a:ahLst/>
              <a:cxnLst/>
              <a:rect l="l" t="t" r="r" b="b"/>
              <a:pathLst>
                <a:path w="45720" h="90169">
                  <a:moveTo>
                    <a:pt x="15354" y="26669"/>
                  </a:moveTo>
                  <a:lnTo>
                    <a:pt x="10515" y="25273"/>
                  </a:lnTo>
                  <a:lnTo>
                    <a:pt x="5664" y="24002"/>
                  </a:lnTo>
                  <a:lnTo>
                    <a:pt x="825" y="22605"/>
                  </a:lnTo>
                  <a:lnTo>
                    <a:pt x="2006" y="15239"/>
                  </a:lnTo>
                  <a:lnTo>
                    <a:pt x="4419" y="9778"/>
                  </a:lnTo>
                  <a:lnTo>
                    <a:pt x="7810" y="5841"/>
                  </a:lnTo>
                  <a:lnTo>
                    <a:pt x="11201" y="1904"/>
                  </a:lnTo>
                  <a:lnTo>
                    <a:pt x="16065" y="0"/>
                  </a:lnTo>
                  <a:lnTo>
                    <a:pt x="22364" y="0"/>
                  </a:lnTo>
                  <a:lnTo>
                    <a:pt x="29578" y="0"/>
                  </a:lnTo>
                  <a:lnTo>
                    <a:pt x="34861" y="2159"/>
                  </a:lnTo>
                  <a:lnTo>
                    <a:pt x="38023" y="6350"/>
                  </a:lnTo>
                  <a:lnTo>
                    <a:pt x="41186" y="10667"/>
                  </a:lnTo>
                  <a:lnTo>
                    <a:pt x="42849" y="15875"/>
                  </a:lnTo>
                  <a:lnTo>
                    <a:pt x="42849" y="22351"/>
                  </a:lnTo>
                  <a:lnTo>
                    <a:pt x="42849" y="26035"/>
                  </a:lnTo>
                  <a:lnTo>
                    <a:pt x="42189" y="29590"/>
                  </a:lnTo>
                  <a:lnTo>
                    <a:pt x="40894" y="32512"/>
                  </a:lnTo>
                  <a:lnTo>
                    <a:pt x="39585" y="35560"/>
                  </a:lnTo>
                  <a:lnTo>
                    <a:pt x="37579" y="38226"/>
                  </a:lnTo>
                  <a:lnTo>
                    <a:pt x="34963" y="40639"/>
                  </a:lnTo>
                  <a:lnTo>
                    <a:pt x="37109" y="41401"/>
                  </a:lnTo>
                  <a:lnTo>
                    <a:pt x="38747" y="42417"/>
                  </a:lnTo>
                  <a:lnTo>
                    <a:pt x="39865" y="43561"/>
                  </a:lnTo>
                  <a:lnTo>
                    <a:pt x="41706" y="45338"/>
                  </a:lnTo>
                  <a:lnTo>
                    <a:pt x="43167" y="47625"/>
                  </a:lnTo>
                  <a:lnTo>
                    <a:pt x="44170" y="50545"/>
                  </a:lnTo>
                  <a:lnTo>
                    <a:pt x="45173" y="53466"/>
                  </a:lnTo>
                  <a:lnTo>
                    <a:pt x="45681" y="56895"/>
                  </a:lnTo>
                  <a:lnTo>
                    <a:pt x="45681" y="60960"/>
                  </a:lnTo>
                  <a:lnTo>
                    <a:pt x="45681" y="66039"/>
                  </a:lnTo>
                  <a:lnTo>
                    <a:pt x="44818" y="70865"/>
                  </a:lnTo>
                  <a:lnTo>
                    <a:pt x="43154" y="75564"/>
                  </a:lnTo>
                  <a:lnTo>
                    <a:pt x="41490" y="80263"/>
                  </a:lnTo>
                  <a:lnTo>
                    <a:pt x="39014" y="83819"/>
                  </a:lnTo>
                  <a:lnTo>
                    <a:pt x="35877" y="86360"/>
                  </a:lnTo>
                  <a:lnTo>
                    <a:pt x="32727" y="88900"/>
                  </a:lnTo>
                  <a:lnTo>
                    <a:pt x="28549" y="90169"/>
                  </a:lnTo>
                  <a:lnTo>
                    <a:pt x="23380" y="90169"/>
                  </a:lnTo>
                  <a:lnTo>
                    <a:pt x="18364" y="90169"/>
                  </a:lnTo>
                  <a:lnTo>
                    <a:pt x="4330" y="79120"/>
                  </a:lnTo>
                  <a:lnTo>
                    <a:pt x="2476" y="75564"/>
                  </a:lnTo>
                  <a:lnTo>
                    <a:pt x="1003" y="70992"/>
                  </a:lnTo>
                  <a:lnTo>
                    <a:pt x="0" y="65659"/>
                  </a:lnTo>
                  <a:lnTo>
                    <a:pt x="5118" y="64515"/>
                  </a:lnTo>
                  <a:lnTo>
                    <a:pt x="10236" y="63500"/>
                  </a:lnTo>
                  <a:lnTo>
                    <a:pt x="15354" y="62356"/>
                  </a:lnTo>
                  <a:lnTo>
                    <a:pt x="15938" y="67310"/>
                  </a:lnTo>
                  <a:lnTo>
                    <a:pt x="16916" y="70612"/>
                  </a:lnTo>
                  <a:lnTo>
                    <a:pt x="18186" y="72516"/>
                  </a:lnTo>
                  <a:lnTo>
                    <a:pt x="19405" y="74422"/>
                  </a:lnTo>
                  <a:lnTo>
                    <a:pt x="21043" y="75311"/>
                  </a:lnTo>
                  <a:lnTo>
                    <a:pt x="23012" y="75311"/>
                  </a:lnTo>
                  <a:lnTo>
                    <a:pt x="25082" y="75311"/>
                  </a:lnTo>
                  <a:lnTo>
                    <a:pt x="26797" y="74167"/>
                  </a:lnTo>
                  <a:lnTo>
                    <a:pt x="28181" y="71754"/>
                  </a:lnTo>
                  <a:lnTo>
                    <a:pt x="29514" y="69468"/>
                  </a:lnTo>
                  <a:lnTo>
                    <a:pt x="30213" y="66293"/>
                  </a:lnTo>
                  <a:lnTo>
                    <a:pt x="30213" y="62229"/>
                  </a:lnTo>
                  <a:lnTo>
                    <a:pt x="30213" y="58292"/>
                  </a:lnTo>
                  <a:lnTo>
                    <a:pt x="29552" y="55117"/>
                  </a:lnTo>
                  <a:lnTo>
                    <a:pt x="28257" y="52959"/>
                  </a:lnTo>
                  <a:lnTo>
                    <a:pt x="26949" y="50673"/>
                  </a:lnTo>
                  <a:lnTo>
                    <a:pt x="25120" y="49529"/>
                  </a:lnTo>
                  <a:lnTo>
                    <a:pt x="22859" y="49529"/>
                  </a:lnTo>
                  <a:lnTo>
                    <a:pt x="21653" y="49529"/>
                  </a:lnTo>
                  <a:lnTo>
                    <a:pt x="19989" y="50037"/>
                  </a:lnTo>
                  <a:lnTo>
                    <a:pt x="17881" y="51053"/>
                  </a:lnTo>
                  <a:lnTo>
                    <a:pt x="18135" y="45212"/>
                  </a:lnTo>
                  <a:lnTo>
                    <a:pt x="18415" y="39497"/>
                  </a:lnTo>
                  <a:lnTo>
                    <a:pt x="18669" y="33654"/>
                  </a:lnTo>
                  <a:lnTo>
                    <a:pt x="19532" y="33909"/>
                  </a:lnTo>
                  <a:lnTo>
                    <a:pt x="20180" y="34036"/>
                  </a:lnTo>
                  <a:lnTo>
                    <a:pt x="20675" y="34036"/>
                  </a:lnTo>
                  <a:lnTo>
                    <a:pt x="22669" y="34036"/>
                  </a:lnTo>
                  <a:lnTo>
                    <a:pt x="24384" y="33019"/>
                  </a:lnTo>
                  <a:lnTo>
                    <a:pt x="25730" y="30987"/>
                  </a:lnTo>
                  <a:lnTo>
                    <a:pt x="27025" y="28955"/>
                  </a:lnTo>
                  <a:lnTo>
                    <a:pt x="27724" y="26542"/>
                  </a:lnTo>
                  <a:lnTo>
                    <a:pt x="27724" y="23749"/>
                  </a:lnTo>
                  <a:lnTo>
                    <a:pt x="27724" y="21081"/>
                  </a:lnTo>
                  <a:lnTo>
                    <a:pt x="27216" y="19050"/>
                  </a:lnTo>
                  <a:lnTo>
                    <a:pt x="26212" y="17399"/>
                  </a:lnTo>
                  <a:lnTo>
                    <a:pt x="25209" y="15748"/>
                  </a:lnTo>
                  <a:lnTo>
                    <a:pt x="23837" y="14986"/>
                  </a:lnTo>
                  <a:lnTo>
                    <a:pt x="22072" y="14986"/>
                  </a:lnTo>
                  <a:lnTo>
                    <a:pt x="20256" y="14986"/>
                  </a:lnTo>
                  <a:lnTo>
                    <a:pt x="18770" y="15875"/>
                  </a:lnTo>
                  <a:lnTo>
                    <a:pt x="17652" y="17652"/>
                  </a:lnTo>
                  <a:lnTo>
                    <a:pt x="16535" y="19303"/>
                  </a:lnTo>
                  <a:lnTo>
                    <a:pt x="15760" y="22351"/>
                  </a:lnTo>
                  <a:lnTo>
                    <a:pt x="15354" y="26669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151129" y="3757295"/>
            <a:ext cx="139700" cy="139700"/>
            <a:chOff x="151129" y="3757295"/>
            <a:chExt cx="139700" cy="139700"/>
          </a:xfrm>
        </p:grpSpPr>
        <p:pic>
          <p:nvPicPr>
            <p:cNvPr id="44" name="object 4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1129" y="3757295"/>
              <a:ext cx="139699" cy="139700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96214" y="3783965"/>
              <a:ext cx="45720" cy="90170"/>
            </a:xfrm>
            <a:custGeom>
              <a:avLst/>
              <a:gdLst/>
              <a:ahLst/>
              <a:cxnLst/>
              <a:rect l="l" t="t" r="r" b="b"/>
              <a:pathLst>
                <a:path w="45720" h="90170">
                  <a:moveTo>
                    <a:pt x="39116" y="73533"/>
                  </a:moveTo>
                  <a:lnTo>
                    <a:pt x="26466" y="73533"/>
                  </a:lnTo>
                  <a:lnTo>
                    <a:pt x="26466" y="90170"/>
                  </a:lnTo>
                  <a:lnTo>
                    <a:pt x="39116" y="90170"/>
                  </a:lnTo>
                  <a:lnTo>
                    <a:pt x="39116" y="73533"/>
                  </a:lnTo>
                  <a:close/>
                </a:path>
                <a:path w="45720" h="90170">
                  <a:moveTo>
                    <a:pt x="39116" y="0"/>
                  </a:moveTo>
                  <a:lnTo>
                    <a:pt x="26466" y="0"/>
                  </a:lnTo>
                  <a:lnTo>
                    <a:pt x="19886" y="13317"/>
                  </a:lnTo>
                  <a:lnTo>
                    <a:pt x="6573" y="39951"/>
                  </a:lnTo>
                  <a:lnTo>
                    <a:pt x="0" y="53340"/>
                  </a:lnTo>
                  <a:lnTo>
                    <a:pt x="0" y="73533"/>
                  </a:lnTo>
                  <a:lnTo>
                    <a:pt x="45681" y="73533"/>
                  </a:lnTo>
                  <a:lnTo>
                    <a:pt x="45681" y="54483"/>
                  </a:lnTo>
                  <a:lnTo>
                    <a:pt x="12446" y="54483"/>
                  </a:lnTo>
                  <a:lnTo>
                    <a:pt x="15929" y="47474"/>
                  </a:lnTo>
                  <a:lnTo>
                    <a:pt x="22983" y="33551"/>
                  </a:lnTo>
                  <a:lnTo>
                    <a:pt x="26466" y="26543"/>
                  </a:lnTo>
                  <a:lnTo>
                    <a:pt x="39116" y="26543"/>
                  </a:lnTo>
                  <a:lnTo>
                    <a:pt x="39116" y="0"/>
                  </a:lnTo>
                  <a:close/>
                </a:path>
                <a:path w="45720" h="90170">
                  <a:moveTo>
                    <a:pt x="39116" y="26543"/>
                  </a:moveTo>
                  <a:lnTo>
                    <a:pt x="26466" y="26543"/>
                  </a:lnTo>
                  <a:lnTo>
                    <a:pt x="26466" y="54483"/>
                  </a:lnTo>
                  <a:lnTo>
                    <a:pt x="39116" y="54483"/>
                  </a:lnTo>
                  <a:lnTo>
                    <a:pt x="39116" y="265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96214" y="3783965"/>
              <a:ext cx="45720" cy="90170"/>
            </a:xfrm>
            <a:custGeom>
              <a:avLst/>
              <a:gdLst/>
              <a:ahLst/>
              <a:cxnLst/>
              <a:rect l="l" t="t" r="r" b="b"/>
              <a:pathLst>
                <a:path w="45720" h="90170">
                  <a:moveTo>
                    <a:pt x="26466" y="73533"/>
                  </a:moveTo>
                  <a:lnTo>
                    <a:pt x="19847" y="73533"/>
                  </a:lnTo>
                  <a:lnTo>
                    <a:pt x="13228" y="73533"/>
                  </a:lnTo>
                  <a:lnTo>
                    <a:pt x="6612" y="73533"/>
                  </a:lnTo>
                  <a:lnTo>
                    <a:pt x="0" y="73533"/>
                  </a:lnTo>
                  <a:lnTo>
                    <a:pt x="0" y="66802"/>
                  </a:lnTo>
                  <a:lnTo>
                    <a:pt x="0" y="60071"/>
                  </a:lnTo>
                  <a:lnTo>
                    <a:pt x="0" y="53340"/>
                  </a:lnTo>
                  <a:lnTo>
                    <a:pt x="6573" y="39951"/>
                  </a:lnTo>
                  <a:lnTo>
                    <a:pt x="13228" y="26622"/>
                  </a:lnTo>
                  <a:lnTo>
                    <a:pt x="19886" y="13317"/>
                  </a:lnTo>
                  <a:lnTo>
                    <a:pt x="26466" y="0"/>
                  </a:lnTo>
                  <a:lnTo>
                    <a:pt x="30683" y="0"/>
                  </a:lnTo>
                  <a:lnTo>
                    <a:pt x="34899" y="0"/>
                  </a:lnTo>
                  <a:lnTo>
                    <a:pt x="39116" y="0"/>
                  </a:lnTo>
                  <a:lnTo>
                    <a:pt x="39116" y="13620"/>
                  </a:lnTo>
                  <a:lnTo>
                    <a:pt x="39116" y="27241"/>
                  </a:lnTo>
                  <a:lnTo>
                    <a:pt x="39116" y="40862"/>
                  </a:lnTo>
                  <a:lnTo>
                    <a:pt x="39116" y="54483"/>
                  </a:lnTo>
                  <a:lnTo>
                    <a:pt x="41313" y="54483"/>
                  </a:lnTo>
                  <a:lnTo>
                    <a:pt x="43497" y="54483"/>
                  </a:lnTo>
                  <a:lnTo>
                    <a:pt x="45681" y="54483"/>
                  </a:lnTo>
                  <a:lnTo>
                    <a:pt x="45681" y="60833"/>
                  </a:lnTo>
                  <a:lnTo>
                    <a:pt x="45681" y="67183"/>
                  </a:lnTo>
                  <a:lnTo>
                    <a:pt x="45681" y="73533"/>
                  </a:lnTo>
                  <a:lnTo>
                    <a:pt x="43497" y="73533"/>
                  </a:lnTo>
                  <a:lnTo>
                    <a:pt x="41313" y="73533"/>
                  </a:lnTo>
                  <a:lnTo>
                    <a:pt x="39116" y="73533"/>
                  </a:lnTo>
                  <a:lnTo>
                    <a:pt x="39116" y="79121"/>
                  </a:lnTo>
                  <a:lnTo>
                    <a:pt x="39116" y="84582"/>
                  </a:lnTo>
                  <a:lnTo>
                    <a:pt x="39116" y="90170"/>
                  </a:lnTo>
                  <a:lnTo>
                    <a:pt x="34899" y="90170"/>
                  </a:lnTo>
                  <a:lnTo>
                    <a:pt x="30683" y="90170"/>
                  </a:lnTo>
                  <a:lnTo>
                    <a:pt x="26466" y="90170"/>
                  </a:lnTo>
                  <a:lnTo>
                    <a:pt x="26466" y="84582"/>
                  </a:lnTo>
                  <a:lnTo>
                    <a:pt x="26466" y="79121"/>
                  </a:lnTo>
                  <a:lnTo>
                    <a:pt x="26466" y="73533"/>
                  </a:lnTo>
                  <a:close/>
                </a:path>
                <a:path w="45720" h="90170">
                  <a:moveTo>
                    <a:pt x="26466" y="54483"/>
                  </a:moveTo>
                  <a:lnTo>
                    <a:pt x="26466" y="47527"/>
                  </a:lnTo>
                  <a:lnTo>
                    <a:pt x="26466" y="40560"/>
                  </a:lnTo>
                  <a:lnTo>
                    <a:pt x="26466" y="33569"/>
                  </a:lnTo>
                  <a:lnTo>
                    <a:pt x="26466" y="26543"/>
                  </a:lnTo>
                  <a:lnTo>
                    <a:pt x="22983" y="33551"/>
                  </a:lnTo>
                  <a:lnTo>
                    <a:pt x="19456" y="40512"/>
                  </a:lnTo>
                  <a:lnTo>
                    <a:pt x="15929" y="47474"/>
                  </a:lnTo>
                  <a:lnTo>
                    <a:pt x="12446" y="54483"/>
                  </a:lnTo>
                  <a:lnTo>
                    <a:pt x="17119" y="54483"/>
                  </a:lnTo>
                  <a:lnTo>
                    <a:pt x="21793" y="54483"/>
                  </a:lnTo>
                  <a:lnTo>
                    <a:pt x="26466" y="54483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0" name="object 60"/>
          <p:cNvGrpSpPr/>
          <p:nvPr/>
        </p:nvGrpSpPr>
        <p:grpSpPr>
          <a:xfrm>
            <a:off x="151129" y="4429125"/>
            <a:ext cx="139700" cy="139700"/>
            <a:chOff x="151129" y="4429125"/>
            <a:chExt cx="139700" cy="139700"/>
          </a:xfrm>
        </p:grpSpPr>
        <p:pic>
          <p:nvPicPr>
            <p:cNvPr id="61" name="object 6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1129" y="4429125"/>
              <a:ext cx="139699" cy="139700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198754" y="4452620"/>
              <a:ext cx="45720" cy="90170"/>
            </a:xfrm>
            <a:custGeom>
              <a:avLst/>
              <a:gdLst/>
              <a:ahLst/>
              <a:cxnLst/>
              <a:rect l="l" t="t" r="r" b="b"/>
              <a:pathLst>
                <a:path w="45720" h="90170">
                  <a:moveTo>
                    <a:pt x="43052" y="0"/>
                  </a:moveTo>
                  <a:lnTo>
                    <a:pt x="6819" y="0"/>
                  </a:lnTo>
                  <a:lnTo>
                    <a:pt x="1981" y="47624"/>
                  </a:lnTo>
                  <a:lnTo>
                    <a:pt x="14985" y="50672"/>
                  </a:lnTo>
                  <a:lnTo>
                    <a:pt x="16205" y="48386"/>
                  </a:lnTo>
                  <a:lnTo>
                    <a:pt x="17360" y="46862"/>
                  </a:lnTo>
                  <a:lnTo>
                    <a:pt x="19735" y="44830"/>
                  </a:lnTo>
                  <a:lnTo>
                    <a:pt x="21170" y="44322"/>
                  </a:lnTo>
                  <a:lnTo>
                    <a:pt x="24955" y="44322"/>
                  </a:lnTo>
                  <a:lnTo>
                    <a:pt x="26847" y="45465"/>
                  </a:lnTo>
                  <a:lnTo>
                    <a:pt x="29578" y="50418"/>
                  </a:lnTo>
                  <a:lnTo>
                    <a:pt x="30314" y="54355"/>
                  </a:lnTo>
                  <a:lnTo>
                    <a:pt x="30314" y="64769"/>
                  </a:lnTo>
                  <a:lnTo>
                    <a:pt x="29616" y="68579"/>
                  </a:lnTo>
                  <a:lnTo>
                    <a:pt x="26885" y="73786"/>
                  </a:lnTo>
                  <a:lnTo>
                    <a:pt x="25107" y="75183"/>
                  </a:lnTo>
                  <a:lnTo>
                    <a:pt x="21056" y="75183"/>
                  </a:lnTo>
                  <a:lnTo>
                    <a:pt x="19430" y="74167"/>
                  </a:lnTo>
                  <a:lnTo>
                    <a:pt x="16700" y="69849"/>
                  </a:lnTo>
                  <a:lnTo>
                    <a:pt x="15811" y="66928"/>
                  </a:lnTo>
                  <a:lnTo>
                    <a:pt x="15443" y="62864"/>
                  </a:lnTo>
                  <a:lnTo>
                    <a:pt x="0" y="65658"/>
                  </a:lnTo>
                  <a:lnTo>
                    <a:pt x="19481" y="90169"/>
                  </a:lnTo>
                  <a:lnTo>
                    <a:pt x="28181" y="90169"/>
                  </a:lnTo>
                  <a:lnTo>
                    <a:pt x="45681" y="63118"/>
                  </a:lnTo>
                  <a:lnTo>
                    <a:pt x="45681" y="49148"/>
                  </a:lnTo>
                  <a:lnTo>
                    <a:pt x="43903" y="42544"/>
                  </a:lnTo>
                  <a:lnTo>
                    <a:pt x="37185" y="31749"/>
                  </a:lnTo>
                  <a:lnTo>
                    <a:pt x="32677" y="29082"/>
                  </a:lnTo>
                  <a:lnTo>
                    <a:pt x="25552" y="29082"/>
                  </a:lnTo>
                  <a:lnTo>
                    <a:pt x="23901" y="29336"/>
                  </a:lnTo>
                  <a:lnTo>
                    <a:pt x="20573" y="30733"/>
                  </a:lnTo>
                  <a:lnTo>
                    <a:pt x="18872" y="31622"/>
                  </a:lnTo>
                  <a:lnTo>
                    <a:pt x="17195" y="32892"/>
                  </a:lnTo>
                  <a:lnTo>
                    <a:pt x="18516" y="19684"/>
                  </a:lnTo>
                  <a:lnTo>
                    <a:pt x="43052" y="19684"/>
                  </a:lnTo>
                  <a:lnTo>
                    <a:pt x="430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198754" y="4452620"/>
              <a:ext cx="45720" cy="90170"/>
            </a:xfrm>
            <a:custGeom>
              <a:avLst/>
              <a:gdLst/>
              <a:ahLst/>
              <a:cxnLst/>
              <a:rect l="l" t="t" r="r" b="b"/>
              <a:pathLst>
                <a:path w="45720" h="90170">
                  <a:moveTo>
                    <a:pt x="6819" y="0"/>
                  </a:moveTo>
                  <a:lnTo>
                    <a:pt x="15878" y="0"/>
                  </a:lnTo>
                  <a:lnTo>
                    <a:pt x="24936" y="0"/>
                  </a:lnTo>
                  <a:lnTo>
                    <a:pt x="33994" y="0"/>
                  </a:lnTo>
                  <a:lnTo>
                    <a:pt x="43052" y="0"/>
                  </a:lnTo>
                  <a:lnTo>
                    <a:pt x="43052" y="6603"/>
                  </a:lnTo>
                  <a:lnTo>
                    <a:pt x="43052" y="13080"/>
                  </a:lnTo>
                  <a:lnTo>
                    <a:pt x="43052" y="19684"/>
                  </a:lnTo>
                  <a:lnTo>
                    <a:pt x="34874" y="19684"/>
                  </a:lnTo>
                  <a:lnTo>
                    <a:pt x="26695" y="19684"/>
                  </a:lnTo>
                  <a:lnTo>
                    <a:pt x="18516" y="19684"/>
                  </a:lnTo>
                  <a:lnTo>
                    <a:pt x="18084" y="24129"/>
                  </a:lnTo>
                  <a:lnTo>
                    <a:pt x="17627" y="28447"/>
                  </a:lnTo>
                  <a:lnTo>
                    <a:pt x="17195" y="32892"/>
                  </a:lnTo>
                  <a:lnTo>
                    <a:pt x="18872" y="31622"/>
                  </a:lnTo>
                  <a:lnTo>
                    <a:pt x="20573" y="30733"/>
                  </a:lnTo>
                  <a:lnTo>
                    <a:pt x="22263" y="30098"/>
                  </a:lnTo>
                  <a:lnTo>
                    <a:pt x="23901" y="29336"/>
                  </a:lnTo>
                  <a:lnTo>
                    <a:pt x="25552" y="29082"/>
                  </a:lnTo>
                  <a:lnTo>
                    <a:pt x="27165" y="29082"/>
                  </a:lnTo>
                  <a:lnTo>
                    <a:pt x="32677" y="29082"/>
                  </a:lnTo>
                  <a:lnTo>
                    <a:pt x="37185" y="31749"/>
                  </a:lnTo>
                  <a:lnTo>
                    <a:pt x="40551" y="37083"/>
                  </a:lnTo>
                  <a:lnTo>
                    <a:pt x="43903" y="42544"/>
                  </a:lnTo>
                  <a:lnTo>
                    <a:pt x="45681" y="49148"/>
                  </a:lnTo>
                  <a:lnTo>
                    <a:pt x="45681" y="57403"/>
                  </a:lnTo>
                  <a:lnTo>
                    <a:pt x="45681" y="63118"/>
                  </a:lnTo>
                  <a:lnTo>
                    <a:pt x="28181" y="90169"/>
                  </a:lnTo>
                  <a:lnTo>
                    <a:pt x="23126" y="90169"/>
                  </a:lnTo>
                  <a:lnTo>
                    <a:pt x="19481" y="90169"/>
                  </a:lnTo>
                  <a:lnTo>
                    <a:pt x="16408" y="89534"/>
                  </a:lnTo>
                  <a:lnTo>
                    <a:pt x="13830" y="88391"/>
                  </a:lnTo>
                  <a:lnTo>
                    <a:pt x="11252" y="87248"/>
                  </a:lnTo>
                  <a:lnTo>
                    <a:pt x="9004" y="85724"/>
                  </a:lnTo>
                  <a:lnTo>
                    <a:pt x="7226" y="83438"/>
                  </a:lnTo>
                  <a:lnTo>
                    <a:pt x="5422" y="81279"/>
                  </a:lnTo>
                  <a:lnTo>
                    <a:pt x="3911" y="78866"/>
                  </a:lnTo>
                  <a:lnTo>
                    <a:pt x="2806" y="76072"/>
                  </a:lnTo>
                  <a:lnTo>
                    <a:pt x="1701" y="73278"/>
                  </a:lnTo>
                  <a:lnTo>
                    <a:pt x="736" y="69849"/>
                  </a:lnTo>
                  <a:lnTo>
                    <a:pt x="0" y="65658"/>
                  </a:lnTo>
                  <a:lnTo>
                    <a:pt x="5143" y="64769"/>
                  </a:lnTo>
                  <a:lnTo>
                    <a:pt x="10299" y="63880"/>
                  </a:lnTo>
                  <a:lnTo>
                    <a:pt x="15443" y="62864"/>
                  </a:lnTo>
                  <a:lnTo>
                    <a:pt x="21056" y="75183"/>
                  </a:lnTo>
                  <a:lnTo>
                    <a:pt x="22974" y="75183"/>
                  </a:lnTo>
                  <a:lnTo>
                    <a:pt x="25107" y="75183"/>
                  </a:lnTo>
                  <a:lnTo>
                    <a:pt x="26885" y="73786"/>
                  </a:lnTo>
                  <a:lnTo>
                    <a:pt x="28257" y="71246"/>
                  </a:lnTo>
                  <a:lnTo>
                    <a:pt x="29616" y="68579"/>
                  </a:lnTo>
                  <a:lnTo>
                    <a:pt x="30314" y="64769"/>
                  </a:lnTo>
                  <a:lnTo>
                    <a:pt x="30314" y="59562"/>
                  </a:lnTo>
                  <a:lnTo>
                    <a:pt x="30314" y="54355"/>
                  </a:lnTo>
                  <a:lnTo>
                    <a:pt x="29578" y="50418"/>
                  </a:lnTo>
                  <a:lnTo>
                    <a:pt x="28219" y="48005"/>
                  </a:lnTo>
                  <a:lnTo>
                    <a:pt x="26847" y="45465"/>
                  </a:lnTo>
                  <a:lnTo>
                    <a:pt x="24955" y="44322"/>
                  </a:lnTo>
                  <a:lnTo>
                    <a:pt x="22631" y="44322"/>
                  </a:lnTo>
                  <a:lnTo>
                    <a:pt x="21170" y="44322"/>
                  </a:lnTo>
                  <a:lnTo>
                    <a:pt x="19735" y="44830"/>
                  </a:lnTo>
                  <a:lnTo>
                    <a:pt x="18364" y="46100"/>
                  </a:lnTo>
                  <a:lnTo>
                    <a:pt x="17360" y="46862"/>
                  </a:lnTo>
                  <a:lnTo>
                    <a:pt x="16205" y="48386"/>
                  </a:lnTo>
                  <a:lnTo>
                    <a:pt x="14985" y="50672"/>
                  </a:lnTo>
                  <a:lnTo>
                    <a:pt x="10655" y="49656"/>
                  </a:lnTo>
                  <a:lnTo>
                    <a:pt x="6311" y="48640"/>
                  </a:lnTo>
                  <a:lnTo>
                    <a:pt x="1981" y="47624"/>
                  </a:lnTo>
                  <a:lnTo>
                    <a:pt x="3185" y="35718"/>
                  </a:lnTo>
                  <a:lnTo>
                    <a:pt x="4405" y="23812"/>
                  </a:lnTo>
                  <a:lnTo>
                    <a:pt x="5622" y="11906"/>
                  </a:lnTo>
                  <a:lnTo>
                    <a:pt x="6819" y="0"/>
                  </a:lnTo>
                  <a:close/>
                </a:path>
              </a:pathLst>
            </a:custGeom>
            <a:ln w="952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65" name="object 6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28590" y="6438176"/>
            <a:ext cx="1538495" cy="266237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C59F39D2-63CD-5328-9FDF-C0DED715E2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16090" y="3358890"/>
            <a:ext cx="140220" cy="140220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0E2EB451-CAC3-AFD0-D654-276D22D3268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0800" y="2322068"/>
            <a:ext cx="140220" cy="140220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3215749A-819B-76DB-31BD-8A4B3964747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88872" y="1707261"/>
            <a:ext cx="140220" cy="140220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522FA55F-CF33-0A53-CE87-FAACB72EB63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10200" y="2180294"/>
            <a:ext cx="140220" cy="140220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882DF1EE-87AA-C200-0F2D-F11454D6C72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35331" y="1713357"/>
            <a:ext cx="140220" cy="1341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91135" y="1040638"/>
            <a:ext cx="7328534" cy="3285490"/>
            <a:chOff x="191135" y="1040638"/>
            <a:chExt cx="7328534" cy="32854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18560" y="1086814"/>
              <a:ext cx="3788410" cy="180561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711067" y="1046988"/>
              <a:ext cx="3802379" cy="1851660"/>
            </a:xfrm>
            <a:custGeom>
              <a:avLst/>
              <a:gdLst/>
              <a:ahLst/>
              <a:cxnLst/>
              <a:rect l="l" t="t" r="r" b="b"/>
              <a:pathLst>
                <a:path w="3802379" h="1851660">
                  <a:moveTo>
                    <a:pt x="0" y="1851532"/>
                  </a:moveTo>
                  <a:lnTo>
                    <a:pt x="3802125" y="1851532"/>
                  </a:lnTo>
                  <a:lnTo>
                    <a:pt x="3802125" y="0"/>
                  </a:lnTo>
                  <a:lnTo>
                    <a:pt x="0" y="0"/>
                  </a:lnTo>
                  <a:lnTo>
                    <a:pt x="0" y="1851532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0025" y="1297940"/>
              <a:ext cx="3332479" cy="1600835"/>
            </a:xfrm>
            <a:custGeom>
              <a:avLst/>
              <a:gdLst/>
              <a:ahLst/>
              <a:cxnLst/>
              <a:rect l="l" t="t" r="r" b="b"/>
              <a:pathLst>
                <a:path w="3332479" h="1600835">
                  <a:moveTo>
                    <a:pt x="3332479" y="0"/>
                  </a:moveTo>
                  <a:lnTo>
                    <a:pt x="0" y="0"/>
                  </a:lnTo>
                  <a:lnTo>
                    <a:pt x="0" y="1600327"/>
                  </a:lnTo>
                  <a:lnTo>
                    <a:pt x="3332479" y="1600327"/>
                  </a:lnTo>
                  <a:lnTo>
                    <a:pt x="3332479" y="0"/>
                  </a:lnTo>
                  <a:close/>
                </a:path>
              </a:pathLst>
            </a:custGeom>
            <a:solidFill>
              <a:srgbClr val="F4F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6850" y="1295400"/>
              <a:ext cx="3338195" cy="1605280"/>
            </a:xfrm>
            <a:custGeom>
              <a:avLst/>
              <a:gdLst/>
              <a:ahLst/>
              <a:cxnLst/>
              <a:rect l="l" t="t" r="r" b="b"/>
              <a:pathLst>
                <a:path w="3338195" h="1605280">
                  <a:moveTo>
                    <a:pt x="0" y="1604772"/>
                  </a:moveTo>
                  <a:lnTo>
                    <a:pt x="3338195" y="1604772"/>
                  </a:lnTo>
                  <a:lnTo>
                    <a:pt x="3338195" y="0"/>
                  </a:lnTo>
                  <a:lnTo>
                    <a:pt x="0" y="0"/>
                  </a:lnTo>
                  <a:lnTo>
                    <a:pt x="0" y="1604772"/>
                  </a:lnTo>
                  <a:close/>
                </a:path>
              </a:pathLst>
            </a:custGeom>
            <a:ln w="5080">
              <a:solidFill>
                <a:srgbClr val="6C6D7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91135" y="1163320"/>
              <a:ext cx="3347720" cy="168275"/>
            </a:xfrm>
            <a:custGeom>
              <a:avLst/>
              <a:gdLst/>
              <a:ahLst/>
              <a:cxnLst/>
              <a:rect l="l" t="t" r="r" b="b"/>
              <a:pathLst>
                <a:path w="3347720" h="168275">
                  <a:moveTo>
                    <a:pt x="2043048" y="0"/>
                  </a:moveTo>
                  <a:lnTo>
                    <a:pt x="0" y="0"/>
                  </a:lnTo>
                  <a:lnTo>
                    <a:pt x="0" y="167766"/>
                  </a:lnTo>
                  <a:lnTo>
                    <a:pt x="3347719" y="167766"/>
                  </a:lnTo>
                  <a:lnTo>
                    <a:pt x="3347719" y="124713"/>
                  </a:lnTo>
                  <a:lnTo>
                    <a:pt x="2338451" y="124713"/>
                  </a:lnTo>
                  <a:lnTo>
                    <a:pt x="2043048" y="0"/>
                  </a:lnTo>
                  <a:close/>
                </a:path>
              </a:pathLst>
            </a:custGeom>
            <a:solidFill>
              <a:srgbClr val="2D74B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84629" y="2850514"/>
              <a:ext cx="4610100" cy="146304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476882" y="2842895"/>
              <a:ext cx="4624070" cy="1477010"/>
            </a:xfrm>
            <a:custGeom>
              <a:avLst/>
              <a:gdLst/>
              <a:ahLst/>
              <a:cxnLst/>
              <a:rect l="l" t="t" r="r" b="b"/>
              <a:pathLst>
                <a:path w="4624070" h="1477010">
                  <a:moveTo>
                    <a:pt x="0" y="1476755"/>
                  </a:moveTo>
                  <a:lnTo>
                    <a:pt x="4623943" y="1476755"/>
                  </a:lnTo>
                  <a:lnTo>
                    <a:pt x="4623943" y="0"/>
                  </a:lnTo>
                  <a:lnTo>
                    <a:pt x="0" y="0"/>
                  </a:lnTo>
                  <a:lnTo>
                    <a:pt x="0" y="1476755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95503" y="4438269"/>
            <a:ext cx="125412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60" dirty="0">
                <a:solidFill>
                  <a:srgbClr val="6F2F9F"/>
                </a:solidFill>
                <a:latin typeface="Carlito"/>
                <a:cs typeface="Carlito"/>
              </a:rPr>
              <a:t>COMO</a:t>
            </a:r>
            <a:r>
              <a:rPr sz="1000" b="1" spc="14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b="1" dirty="0">
                <a:solidFill>
                  <a:srgbClr val="6F2F9F"/>
                </a:solidFill>
                <a:latin typeface="Carlito"/>
                <a:cs typeface="Carlito"/>
              </a:rPr>
              <a:t>OBTER</a:t>
            </a:r>
            <a:r>
              <a:rPr sz="1000" b="1" spc="12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b="1" spc="35" dirty="0">
                <a:solidFill>
                  <a:srgbClr val="6F2F9F"/>
                </a:solidFill>
                <a:latin typeface="Carlito"/>
                <a:cs typeface="Carlito"/>
              </a:rPr>
              <a:t>AJUDA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5503" y="4679060"/>
            <a:ext cx="30111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20" dirty="0">
                <a:solidFill>
                  <a:srgbClr val="6F2F9F"/>
                </a:solidFill>
                <a:latin typeface="Carlito"/>
                <a:cs typeface="Carlito"/>
              </a:rPr>
              <a:t>Encontre</a:t>
            </a:r>
            <a:r>
              <a:rPr sz="1000" spc="12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20" dirty="0">
                <a:solidFill>
                  <a:srgbClr val="6F2F9F"/>
                </a:solidFill>
                <a:latin typeface="Carlito"/>
                <a:cs typeface="Carlito"/>
              </a:rPr>
              <a:t>a</a:t>
            </a:r>
            <a:r>
              <a:rPr sz="1000" spc="10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20" dirty="0">
                <a:solidFill>
                  <a:srgbClr val="6F2F9F"/>
                </a:solidFill>
                <a:latin typeface="Carlito"/>
                <a:cs typeface="Carlito"/>
              </a:rPr>
              <a:t>informação</a:t>
            </a:r>
            <a:r>
              <a:rPr sz="1000" spc="13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20" dirty="0">
                <a:solidFill>
                  <a:srgbClr val="6F2F9F"/>
                </a:solidFill>
                <a:latin typeface="Carlito"/>
                <a:cs typeface="Carlito"/>
              </a:rPr>
              <a:t>que</a:t>
            </a:r>
            <a:r>
              <a:rPr sz="1000" spc="13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20" dirty="0">
                <a:solidFill>
                  <a:srgbClr val="6F2F9F"/>
                </a:solidFill>
                <a:latin typeface="Carlito"/>
                <a:cs typeface="Carlito"/>
              </a:rPr>
              <a:t>precisa</a:t>
            </a:r>
            <a:r>
              <a:rPr sz="1000" spc="10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50" dirty="0">
                <a:solidFill>
                  <a:srgbClr val="6F2F9F"/>
                </a:solidFill>
                <a:latin typeface="Carlito"/>
                <a:cs typeface="Carlito"/>
              </a:rPr>
              <a:t>em</a:t>
            </a:r>
            <a:r>
              <a:rPr sz="1000" spc="17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20" dirty="0">
                <a:solidFill>
                  <a:srgbClr val="6F2F9F"/>
                </a:solidFill>
                <a:latin typeface="Carlito"/>
                <a:cs typeface="Carlito"/>
              </a:rPr>
              <a:t>nossos</a:t>
            </a:r>
            <a:r>
              <a:rPr sz="1000" spc="13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-10" dirty="0">
                <a:solidFill>
                  <a:srgbClr val="6F2F9F"/>
                </a:solidFill>
                <a:latin typeface="Carlito"/>
                <a:cs typeface="Carlito"/>
              </a:rPr>
              <a:t>canais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5503" y="4918328"/>
            <a:ext cx="33121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30" dirty="0">
                <a:solidFill>
                  <a:srgbClr val="6F2F9F"/>
                </a:solidFill>
                <a:latin typeface="Carlito"/>
                <a:cs typeface="Carlito"/>
              </a:rPr>
              <a:t>Portal</a:t>
            </a:r>
            <a:r>
              <a:rPr sz="1000" spc="9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30" dirty="0">
                <a:solidFill>
                  <a:srgbClr val="6F2F9F"/>
                </a:solidFill>
                <a:latin typeface="Carlito"/>
                <a:cs typeface="Carlito"/>
              </a:rPr>
              <a:t>de</a:t>
            </a:r>
            <a:r>
              <a:rPr sz="1000" spc="7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30" dirty="0">
                <a:solidFill>
                  <a:srgbClr val="6F2F9F"/>
                </a:solidFill>
                <a:latin typeface="Carlito"/>
                <a:cs typeface="Carlito"/>
              </a:rPr>
              <a:t>Treinamentos:</a:t>
            </a:r>
            <a:r>
              <a:rPr sz="1000" spc="8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rlito"/>
                <a:cs typeface="Carlito"/>
                <a:hlinkClick r:id="rId4"/>
              </a:rPr>
              <a:t>http://clarivate.libguides.com/home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5503" y="5159502"/>
            <a:ext cx="2765425" cy="33274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70"/>
              </a:spcBef>
            </a:pPr>
            <a:r>
              <a:rPr sz="1000" spc="20" dirty="0">
                <a:solidFill>
                  <a:srgbClr val="6F2F9F"/>
                </a:solidFill>
                <a:latin typeface="Carlito"/>
                <a:cs typeface="Carlito"/>
              </a:rPr>
              <a:t>Materiais</a:t>
            </a:r>
            <a:r>
              <a:rPr sz="1000" spc="18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-10" dirty="0">
                <a:solidFill>
                  <a:srgbClr val="6F2F9F"/>
                </a:solidFill>
                <a:latin typeface="Carlito"/>
                <a:cs typeface="Carlito"/>
              </a:rPr>
              <a:t>Didáticos: 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rlito"/>
                <a:cs typeface="Carlito"/>
                <a:hlinkClick r:id="rId5"/>
              </a:rPr>
              <a:t>http://clarivate.libguides.com/webofscienceplatform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5503" y="5554167"/>
            <a:ext cx="34804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20" dirty="0">
                <a:solidFill>
                  <a:srgbClr val="6F2F9F"/>
                </a:solidFill>
                <a:latin typeface="Carlito"/>
                <a:cs typeface="Carlito"/>
              </a:rPr>
              <a:t>Canal</a:t>
            </a:r>
            <a:r>
              <a:rPr sz="1000" spc="13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20" dirty="0">
                <a:solidFill>
                  <a:srgbClr val="6F2F9F"/>
                </a:solidFill>
                <a:latin typeface="Carlito"/>
                <a:cs typeface="Carlito"/>
              </a:rPr>
              <a:t>do</a:t>
            </a:r>
            <a:r>
              <a:rPr sz="1000" spc="13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20" dirty="0">
                <a:solidFill>
                  <a:srgbClr val="6F2F9F"/>
                </a:solidFill>
                <a:latin typeface="Carlito"/>
                <a:cs typeface="Carlito"/>
              </a:rPr>
              <a:t>YouTube:</a:t>
            </a:r>
            <a:r>
              <a:rPr sz="1000" spc="114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rlito"/>
                <a:cs typeface="Carlito"/>
                <a:hlinkClick r:id="rId6"/>
              </a:rPr>
              <a:t>https://www.youtube.com/user/WoSTraining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5503" y="5794959"/>
            <a:ext cx="328104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10" dirty="0">
                <a:solidFill>
                  <a:srgbClr val="6F2F9F"/>
                </a:solidFill>
                <a:latin typeface="Carlito"/>
                <a:cs typeface="Carlito"/>
              </a:rPr>
              <a:t>E-mail</a:t>
            </a:r>
            <a:r>
              <a:rPr sz="1000" spc="18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10" dirty="0">
                <a:solidFill>
                  <a:srgbClr val="6F2F9F"/>
                </a:solidFill>
                <a:latin typeface="Carlito"/>
                <a:cs typeface="Carlito"/>
              </a:rPr>
              <a:t>de</a:t>
            </a:r>
            <a:r>
              <a:rPr sz="1000" spc="18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10" dirty="0">
                <a:solidFill>
                  <a:srgbClr val="6F2F9F"/>
                </a:solidFill>
                <a:latin typeface="Carlito"/>
                <a:cs typeface="Carlito"/>
              </a:rPr>
              <a:t>suporte</a:t>
            </a:r>
            <a:r>
              <a:rPr sz="1000" spc="16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10" dirty="0">
                <a:solidFill>
                  <a:srgbClr val="6F2F9F"/>
                </a:solidFill>
                <a:latin typeface="Carlito"/>
                <a:cs typeface="Carlito"/>
              </a:rPr>
              <a:t>ao</a:t>
            </a:r>
            <a:r>
              <a:rPr sz="1000" spc="170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10" dirty="0">
                <a:solidFill>
                  <a:srgbClr val="6F2F9F"/>
                </a:solidFill>
                <a:latin typeface="Carlito"/>
                <a:cs typeface="Carlito"/>
              </a:rPr>
              <a:t>usuário:</a:t>
            </a:r>
            <a:r>
              <a:rPr sz="1000" spc="145" dirty="0">
                <a:solidFill>
                  <a:srgbClr val="6F2F9F"/>
                </a:solidFill>
                <a:latin typeface="Carlito"/>
                <a:cs typeface="Carlito"/>
              </a:rPr>
              <a:t> </a:t>
            </a:r>
            <a:r>
              <a:rPr sz="1000" spc="-10" dirty="0">
                <a:solidFill>
                  <a:srgbClr val="6F2F9F"/>
                </a:solidFill>
                <a:latin typeface="Carlito"/>
                <a:cs typeface="Carlito"/>
                <a:hlinkClick r:id="rId7"/>
              </a:rPr>
              <a:t>WoSG.support@clarivate.com</a:t>
            </a:r>
            <a:endParaRPr sz="1000">
              <a:latin typeface="Carlito"/>
              <a:cs typeface="Carlito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Conheça</a:t>
            </a:r>
            <a:r>
              <a:rPr spc="-15" dirty="0"/>
              <a:t> </a:t>
            </a:r>
            <a:r>
              <a:rPr dirty="0"/>
              <a:t>o</a:t>
            </a:r>
            <a:r>
              <a:rPr spc="-10" dirty="0"/>
              <a:t> </a:t>
            </a:r>
            <a:r>
              <a:rPr dirty="0"/>
              <a:t>EndNote</a:t>
            </a:r>
            <a:r>
              <a:rPr spc="-10" dirty="0"/>
              <a:t> Online</a:t>
            </a:r>
          </a:p>
          <a:p>
            <a:pPr marL="30480" marR="5080">
              <a:lnSpc>
                <a:spcPct val="101800"/>
              </a:lnSpc>
              <a:spcBef>
                <a:spcPts val="1155"/>
              </a:spcBef>
            </a:pP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Salve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os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registros</a:t>
            </a:r>
            <a:r>
              <a:rPr sz="800" b="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45" dirty="0">
                <a:solidFill>
                  <a:srgbClr val="221F1F"/>
                </a:solidFill>
                <a:latin typeface="Carlito"/>
                <a:cs typeface="Carlito"/>
              </a:rPr>
              <a:t>desejados</a:t>
            </a:r>
            <a:r>
              <a:rPr sz="800" b="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em</a:t>
            </a:r>
            <a:r>
              <a:rPr sz="800" b="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sua</a:t>
            </a:r>
            <a:r>
              <a:rPr sz="800" b="0" spc="8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biblioteca</a:t>
            </a:r>
            <a:r>
              <a:rPr sz="800" b="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do</a:t>
            </a:r>
            <a:r>
              <a:rPr sz="800" b="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EndNote</a:t>
            </a:r>
            <a:r>
              <a:rPr sz="800" b="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5" dirty="0">
                <a:solidFill>
                  <a:srgbClr val="221F1F"/>
                </a:solidFill>
                <a:latin typeface="Carlito"/>
                <a:cs typeface="Carlito"/>
              </a:rPr>
              <a:t>Online.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Ele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também</a:t>
            </a:r>
            <a:r>
              <a:rPr sz="800" b="0" spc="1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permite</a:t>
            </a:r>
            <a:r>
              <a:rPr sz="800" b="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que</a:t>
            </a:r>
            <a:r>
              <a:rPr sz="800" b="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você</a:t>
            </a:r>
            <a:r>
              <a:rPr sz="800" b="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adicione</a:t>
            </a:r>
            <a:r>
              <a:rPr sz="800" b="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formate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-10" dirty="0">
                <a:solidFill>
                  <a:srgbClr val="221F1F"/>
                </a:solidFill>
                <a:latin typeface="Carlito"/>
                <a:cs typeface="Carlito"/>
              </a:rPr>
              <a:t>referências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 automaticamente</a:t>
            </a:r>
            <a:r>
              <a:rPr sz="800" b="0" spc="-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65" dirty="0">
                <a:solidFill>
                  <a:srgbClr val="221F1F"/>
                </a:solidFill>
                <a:latin typeface="Carlito"/>
                <a:cs typeface="Carlito"/>
              </a:rPr>
              <a:t>em</a:t>
            </a:r>
            <a:r>
              <a:rPr sz="800" b="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diversos</a:t>
            </a:r>
            <a:r>
              <a:rPr sz="800" b="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estilos</a:t>
            </a:r>
            <a:r>
              <a:rPr sz="800" b="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bibliográficos</a:t>
            </a:r>
            <a:r>
              <a:rPr sz="800" b="0" spc="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em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um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-10" dirty="0">
                <a:solidFill>
                  <a:srgbClr val="221F1F"/>
                </a:solidFill>
                <a:latin typeface="Carlito"/>
                <a:cs typeface="Carlito"/>
              </a:rPr>
              <a:t>documento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 no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Word. 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As</a:t>
            </a:r>
            <a:r>
              <a:rPr sz="800" b="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referências</a:t>
            </a:r>
            <a:r>
              <a:rPr sz="800" b="0" spc="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importadas</a:t>
            </a:r>
            <a:r>
              <a:rPr sz="800" b="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pelos</a:t>
            </a:r>
            <a:r>
              <a:rPr sz="800" b="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recursos</a:t>
            </a:r>
            <a:r>
              <a:rPr sz="800" b="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b="0" spc="65" dirty="0">
                <a:solidFill>
                  <a:srgbClr val="221F1F"/>
                </a:solidFill>
                <a:latin typeface="Carlito"/>
                <a:cs typeface="Carlito"/>
              </a:rPr>
              <a:t> Web</a:t>
            </a:r>
            <a:r>
              <a:rPr sz="800" b="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of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5" dirty="0">
                <a:solidFill>
                  <a:srgbClr val="221F1F"/>
                </a:solidFill>
                <a:latin typeface="Carlito"/>
                <a:cs typeface="Carlito"/>
              </a:rPr>
              <a:t>Science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permanecerão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marcadas </a:t>
            </a:r>
            <a:r>
              <a:rPr sz="800" b="0" spc="65" dirty="0">
                <a:solidFill>
                  <a:srgbClr val="221F1F"/>
                </a:solidFill>
                <a:latin typeface="Carlito"/>
                <a:cs typeface="Carlito"/>
              </a:rPr>
              <a:t>com 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um</a:t>
            </a:r>
            <a:r>
              <a:rPr sz="800" b="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ícone</a:t>
            </a:r>
            <a:r>
              <a:rPr sz="800" b="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do</a:t>
            </a:r>
            <a:r>
              <a:rPr sz="800" b="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EndNote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Online,</a:t>
            </a:r>
            <a:r>
              <a:rPr sz="800" b="0" spc="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b="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-20" dirty="0">
                <a:solidFill>
                  <a:srgbClr val="221F1F"/>
                </a:solidFill>
                <a:latin typeface="Carlito"/>
                <a:cs typeface="Carlito"/>
              </a:rPr>
              <a:t>você</a:t>
            </a:r>
            <a:r>
              <a:rPr sz="800" b="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poderá</a:t>
            </a:r>
            <a:r>
              <a:rPr sz="800" b="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usar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 um</a:t>
            </a:r>
            <a:r>
              <a:rPr sz="800" b="0" spc="9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link</a:t>
            </a:r>
            <a:r>
              <a:rPr sz="800" b="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para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retornar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ao</a:t>
            </a:r>
            <a:r>
              <a:rPr sz="800" b="0" spc="8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registro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completo</a:t>
            </a:r>
            <a:r>
              <a:rPr sz="800" b="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b="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visualizar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-25" dirty="0">
                <a:solidFill>
                  <a:srgbClr val="221F1F"/>
                </a:solidFill>
                <a:latin typeface="Carlito"/>
                <a:cs typeface="Carlito"/>
              </a:rPr>
              <a:t>as</a:t>
            </a:r>
            <a:r>
              <a:rPr sz="800" b="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informações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atualizadas</a:t>
            </a:r>
            <a:r>
              <a:rPr sz="800" b="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da</a:t>
            </a:r>
            <a:r>
              <a:rPr sz="800" b="0" spc="1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citação.</a:t>
            </a:r>
            <a:r>
              <a:rPr sz="800" b="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75" dirty="0">
                <a:solidFill>
                  <a:srgbClr val="221F1F"/>
                </a:solidFill>
                <a:latin typeface="Carlito"/>
                <a:cs typeface="Carlito"/>
              </a:rPr>
              <a:t>O</a:t>
            </a:r>
            <a:r>
              <a:rPr sz="800" b="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EndNote</a:t>
            </a:r>
            <a:r>
              <a:rPr sz="800" b="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Online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-10" dirty="0">
                <a:solidFill>
                  <a:srgbClr val="221F1F"/>
                </a:solidFill>
                <a:latin typeface="Carlito"/>
                <a:cs typeface="Carlito"/>
              </a:rPr>
              <a:t>também</a:t>
            </a:r>
            <a:r>
              <a:rPr sz="800" b="0" spc="500" dirty="0">
                <a:solidFill>
                  <a:srgbClr val="221F1F"/>
                </a:solidFill>
                <a:latin typeface="Carlito"/>
                <a:cs typeface="Carlito"/>
              </a:rPr>
              <a:t> 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permite</a:t>
            </a:r>
            <a:r>
              <a:rPr sz="800" b="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que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você</a:t>
            </a:r>
            <a:r>
              <a:rPr sz="800" b="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adicione</a:t>
            </a:r>
            <a:r>
              <a:rPr sz="800" b="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b="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formate</a:t>
            </a:r>
            <a:r>
              <a:rPr sz="800" b="0" spc="4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citações</a:t>
            </a:r>
            <a:r>
              <a:rPr sz="800" b="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nos</a:t>
            </a:r>
            <a:r>
              <a:rPr sz="800" b="0" spc="9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documentos</a:t>
            </a:r>
            <a:r>
              <a:rPr sz="800" b="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5" dirty="0">
                <a:solidFill>
                  <a:srgbClr val="221F1F"/>
                </a:solidFill>
                <a:latin typeface="Carlito"/>
                <a:cs typeface="Carlito"/>
              </a:rPr>
              <a:t>que</a:t>
            </a:r>
            <a:r>
              <a:rPr sz="800" b="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está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redigindo</a:t>
            </a:r>
            <a:r>
              <a:rPr sz="800" b="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e</a:t>
            </a:r>
            <a:r>
              <a:rPr sz="800" b="0" spc="1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faça</a:t>
            </a:r>
            <a:r>
              <a:rPr sz="800" b="0" spc="10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pesquisas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65" dirty="0">
                <a:solidFill>
                  <a:srgbClr val="221F1F"/>
                </a:solidFill>
                <a:latin typeface="Carlito"/>
                <a:cs typeface="Carlito"/>
              </a:rPr>
              <a:t>em</a:t>
            </a:r>
            <a:r>
              <a:rPr sz="800" b="0" spc="1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outros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bancos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b="0" spc="1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dados</a:t>
            </a: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-10" dirty="0">
                <a:solidFill>
                  <a:srgbClr val="221F1F"/>
                </a:solidFill>
                <a:latin typeface="Carlito"/>
                <a:cs typeface="Carlito"/>
              </a:rPr>
              <a:t>online.</a:t>
            </a:r>
            <a:endParaRPr sz="800">
              <a:latin typeface="Carlito"/>
              <a:cs typeface="Carlito"/>
            </a:endParaRPr>
          </a:p>
          <a:p>
            <a:pPr marL="30480" marR="52705">
              <a:lnSpc>
                <a:spcPts val="980"/>
              </a:lnSpc>
              <a:spcBef>
                <a:spcPts val="30"/>
              </a:spcBef>
            </a:pPr>
            <a:r>
              <a:rPr sz="800" b="0" spc="70" dirty="0">
                <a:solidFill>
                  <a:srgbClr val="221F1F"/>
                </a:solidFill>
                <a:latin typeface="Carlito"/>
                <a:cs typeface="Carlito"/>
              </a:rPr>
              <a:t>Uma</a:t>
            </a:r>
            <a:r>
              <a:rPr sz="800" b="0" spc="6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vez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criada sua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biblioteca</a:t>
            </a:r>
            <a:r>
              <a:rPr sz="800" b="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b="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referências</a:t>
            </a:r>
            <a:r>
              <a:rPr sz="800" b="0" spc="6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você</a:t>
            </a:r>
            <a:r>
              <a:rPr sz="800" b="0" spc="2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poderá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acessá-</a:t>
            </a:r>
            <a:r>
              <a:rPr sz="800" b="0" spc="30" dirty="0">
                <a:solidFill>
                  <a:srgbClr val="221F1F"/>
                </a:solidFill>
                <a:latin typeface="Carlito"/>
                <a:cs typeface="Carlito"/>
              </a:rPr>
              <a:t>la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dirty="0">
                <a:solidFill>
                  <a:srgbClr val="221F1F"/>
                </a:solidFill>
                <a:latin typeface="Carlito"/>
                <a:cs typeface="Carlito"/>
              </a:rPr>
              <a:t>a</a:t>
            </a:r>
            <a:r>
              <a:rPr sz="800" b="0" spc="50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qualquer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45" dirty="0">
                <a:solidFill>
                  <a:srgbClr val="221F1F"/>
                </a:solidFill>
                <a:latin typeface="Carlito"/>
                <a:cs typeface="Carlito"/>
              </a:rPr>
              <a:t>momento,</a:t>
            </a:r>
            <a:r>
              <a:rPr sz="800" b="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através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de</a:t>
            </a:r>
            <a:r>
              <a:rPr sz="800" b="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seu</a:t>
            </a:r>
            <a:r>
              <a:rPr sz="800" b="0" spc="50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login</a:t>
            </a:r>
            <a:r>
              <a:rPr sz="800" b="0" spc="4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na</a:t>
            </a:r>
            <a:r>
              <a:rPr sz="800" b="0" spc="55" dirty="0">
                <a:solidFill>
                  <a:srgbClr val="221F1F"/>
                </a:solidFill>
                <a:latin typeface="Carlito"/>
                <a:cs typeface="Carlito"/>
              </a:rPr>
              <a:t> Web</a:t>
            </a:r>
            <a:r>
              <a:rPr sz="800" b="0" spc="3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20" dirty="0">
                <a:solidFill>
                  <a:srgbClr val="221F1F"/>
                </a:solidFill>
                <a:latin typeface="Carlito"/>
                <a:cs typeface="Carlito"/>
              </a:rPr>
              <a:t>of</a:t>
            </a:r>
            <a:r>
              <a:rPr sz="800" b="0" spc="75" dirty="0">
                <a:solidFill>
                  <a:srgbClr val="221F1F"/>
                </a:solidFill>
                <a:latin typeface="Carlito"/>
                <a:cs typeface="Carlito"/>
              </a:rPr>
              <a:t> </a:t>
            </a:r>
            <a:r>
              <a:rPr sz="800" b="0" spc="-10" dirty="0">
                <a:solidFill>
                  <a:srgbClr val="221F1F"/>
                </a:solidFill>
                <a:latin typeface="Carlito"/>
                <a:cs typeface="Carlito"/>
              </a:rPr>
              <a:t>Science.</a:t>
            </a:r>
            <a:endParaRPr sz="800">
              <a:latin typeface="Carlito"/>
              <a:cs typeface="Carlito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0" y="227965"/>
            <a:ext cx="7772400" cy="686435"/>
          </a:xfrm>
          <a:custGeom>
            <a:avLst/>
            <a:gdLst/>
            <a:ahLst/>
            <a:cxnLst/>
            <a:rect l="l" t="t" r="r" b="b"/>
            <a:pathLst>
              <a:path w="7772400" h="686435">
                <a:moveTo>
                  <a:pt x="7772400" y="0"/>
                </a:moveTo>
                <a:lnTo>
                  <a:pt x="0" y="0"/>
                </a:lnTo>
                <a:lnTo>
                  <a:pt x="0" y="686434"/>
                </a:lnTo>
                <a:lnTo>
                  <a:pt x="7772400" y="686434"/>
                </a:lnTo>
                <a:lnTo>
                  <a:pt x="7772400" y="0"/>
                </a:lnTo>
                <a:close/>
              </a:path>
            </a:pathLst>
          </a:custGeom>
          <a:solidFill>
            <a:srgbClr val="6F2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xfrm>
            <a:off x="215900" y="446278"/>
            <a:ext cx="11633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0" dirty="0"/>
              <a:t>Gerencie</a:t>
            </a:r>
          </a:p>
        </p:txBody>
      </p:sp>
      <p:pic>
        <p:nvPicPr>
          <p:cNvPr id="26" name="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28590" y="6424206"/>
            <a:ext cx="1538495" cy="266237"/>
          </a:xfrm>
          <a:prstGeom prst="rect">
            <a:avLst/>
          </a:prstGeom>
        </p:spPr>
      </p:pic>
      <p:sp>
        <p:nvSpPr>
          <p:cNvPr id="27" name="object 27"/>
          <p:cNvSpPr/>
          <p:nvPr/>
        </p:nvSpPr>
        <p:spPr>
          <a:xfrm>
            <a:off x="0" y="4588308"/>
            <a:ext cx="4069080" cy="1456892"/>
          </a:xfrm>
          <a:custGeom>
            <a:avLst/>
            <a:gdLst/>
            <a:ahLst/>
            <a:cxnLst/>
            <a:rect l="l" t="t" r="r" b="b"/>
            <a:pathLst>
              <a:path w="7772400" h="1638300">
                <a:moveTo>
                  <a:pt x="0" y="1638300"/>
                </a:moveTo>
                <a:lnTo>
                  <a:pt x="7772400" y="1638300"/>
                </a:lnTo>
                <a:lnTo>
                  <a:pt x="7772400" y="0"/>
                </a:lnTo>
                <a:lnTo>
                  <a:pt x="0" y="0"/>
                </a:lnTo>
                <a:lnTo>
                  <a:pt x="0" y="1638300"/>
                </a:lnTo>
                <a:close/>
              </a:path>
            </a:pathLst>
          </a:custGeom>
          <a:solidFill>
            <a:srgbClr val="9CC2E4">
              <a:alpha val="14901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1214</Words>
  <Application>Microsoft Office PowerPoint</Application>
  <PresentationFormat>Custom</PresentationFormat>
  <Paragraphs>107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Carlito</vt:lpstr>
      <vt:lpstr>Liberation Sans Narrow</vt:lpstr>
      <vt:lpstr>Times New Roman</vt:lpstr>
      <vt:lpstr>Trebuchet MS</vt:lpstr>
      <vt:lpstr>Office Theme</vt:lpstr>
      <vt:lpstr>Derwent Innovations Index</vt:lpstr>
      <vt:lpstr>Registro completo</vt:lpstr>
      <vt:lpstr>Registro completo</vt:lpstr>
      <vt:lpstr>Refine e Analise</vt:lpstr>
      <vt:lpstr>Gerencie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1</dc:title>
  <dc:creator>suporte1</dc:creator>
  <cp:lastModifiedBy>Deborah Assis Dias (Dias)</cp:lastModifiedBy>
  <cp:revision>7</cp:revision>
  <dcterms:created xsi:type="dcterms:W3CDTF">2024-02-28T12:28:32Z</dcterms:created>
  <dcterms:modified xsi:type="dcterms:W3CDTF">2024-02-28T17:25:55Z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2020-04-28T00:00:00Z</vt:filetime>
  </property>
  <property fmtid="{D5CDD505-2E9C-101B-9397-08002B2CF9AE}" pid="3" name="Creator">
    <vt:lpwstr>Microsoft® Word para Office 365</vt:lpwstr>
  </property>
  <property fmtid="{D5CDD505-2E9C-101B-9397-08002B2CF9AE}" pid="4" name="LastSaved">
    <vt:filetime>2024-02-28T00:00:00Z</vt:filetime>
  </property>
  <property fmtid="{D5CDD505-2E9C-101B-9397-08002B2CF9AE}" pid="5" name="Producer">
    <vt:lpwstr>3-Heights(TM) PDF Security Shell 4.8.25.2 (http://www.pdf-tools.com)</vt:lpwstr>
  </property>
</Properties>
</file>